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handoutMasterIdLst>
    <p:handoutMasterId r:id="rId40"/>
  </p:handoutMasterIdLst>
  <p:sldIdLst>
    <p:sldId id="410" r:id="rId2"/>
    <p:sldId id="430" r:id="rId3"/>
    <p:sldId id="258" r:id="rId4"/>
    <p:sldId id="330" r:id="rId5"/>
    <p:sldId id="331" r:id="rId6"/>
    <p:sldId id="393" r:id="rId7"/>
    <p:sldId id="437" r:id="rId8"/>
    <p:sldId id="446" r:id="rId9"/>
    <p:sldId id="257" r:id="rId10"/>
    <p:sldId id="447" r:id="rId11"/>
    <p:sldId id="448" r:id="rId12"/>
    <p:sldId id="411" r:id="rId13"/>
    <p:sldId id="449" r:id="rId14"/>
    <p:sldId id="492" r:id="rId15"/>
    <p:sldId id="450" r:id="rId16"/>
    <p:sldId id="491" r:id="rId17"/>
    <p:sldId id="490" r:id="rId18"/>
    <p:sldId id="493" r:id="rId19"/>
    <p:sldId id="454" r:id="rId20"/>
    <p:sldId id="474" r:id="rId21"/>
    <p:sldId id="477" r:id="rId22"/>
    <p:sldId id="476" r:id="rId23"/>
    <p:sldId id="473" r:id="rId24"/>
    <p:sldId id="472" r:id="rId25"/>
    <p:sldId id="471" r:id="rId26"/>
    <p:sldId id="470" r:id="rId27"/>
    <p:sldId id="469" r:id="rId28"/>
    <p:sldId id="461" r:id="rId29"/>
    <p:sldId id="486" r:id="rId30"/>
    <p:sldId id="485" r:id="rId31"/>
    <p:sldId id="487" r:id="rId32"/>
    <p:sldId id="484" r:id="rId33"/>
    <p:sldId id="483" r:id="rId34"/>
    <p:sldId id="482" r:id="rId35"/>
    <p:sldId id="481" r:id="rId36"/>
    <p:sldId id="480" r:id="rId37"/>
    <p:sldId id="395" r:id="rId3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B6D5"/>
    <a:srgbClr val="727FB6"/>
    <a:srgbClr val="4E5C98"/>
    <a:srgbClr val="5A69AA"/>
    <a:srgbClr val="D9DCEB"/>
    <a:srgbClr val="DEDEEA"/>
    <a:srgbClr val="C9C9DD"/>
    <a:srgbClr val="D0D0E2"/>
    <a:srgbClr val="EFEFF5"/>
    <a:srgbClr val="E0CC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3" autoAdjust="0"/>
    <p:restoredTop sz="98291" autoAdjust="0"/>
  </p:normalViewPr>
  <p:slideViewPr>
    <p:cSldViewPr>
      <p:cViewPr varScale="1">
        <p:scale>
          <a:sx n="116" d="100"/>
          <a:sy n="116" d="100"/>
        </p:scale>
        <p:origin x="11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556F639-D120-45FE-993D-050372C1E9EF}" type="slidenum">
              <a:rPr lang="en-US"/>
              <a:pPr>
                <a:defRPr/>
              </a:pPr>
              <a:t>‹#›</a:t>
            </a:fld>
            <a:endParaRPr lang="en-US"/>
          </a:p>
        </p:txBody>
      </p:sp>
    </p:spTree>
    <p:extLst>
      <p:ext uri="{BB962C8B-B14F-4D97-AF65-F5344CB8AC3E}">
        <p14:creationId xmlns:p14="http://schemas.microsoft.com/office/powerpoint/2010/main" val="3230842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CA4D44F-DB0F-4ABC-A1A3-B080BB9257BC}" type="datetimeFigureOut">
              <a:rPr lang="en-US"/>
              <a:pPr>
                <a:defRPr/>
              </a:pPr>
              <a:t>6/15/2016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E5604AE-F173-4B68-A0D5-29796811734E}" type="slidenum">
              <a:rPr lang="en-US"/>
              <a:pPr>
                <a:defRPr/>
              </a:pPr>
              <a:t>‹#›</a:t>
            </a:fld>
            <a:endParaRPr lang="en-US"/>
          </a:p>
        </p:txBody>
      </p:sp>
    </p:spTree>
    <p:extLst>
      <p:ext uri="{BB962C8B-B14F-4D97-AF65-F5344CB8AC3E}">
        <p14:creationId xmlns:p14="http://schemas.microsoft.com/office/powerpoint/2010/main" val="22192951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11AC1-5B75-42A7-9587-AE948176491D}" type="slidenum">
              <a:rPr lang="en-US" smtClean="0"/>
              <a:pPr fontAlgn="base">
                <a:spcBef>
                  <a:spcPct val="0"/>
                </a:spcBef>
                <a:spcAft>
                  <a:spcPct val="0"/>
                </a:spcAft>
                <a:defRPr/>
              </a:pPr>
              <a:t>1</a:t>
            </a:fld>
            <a:endParaRPr lang="en-US" dirty="0" smtClean="0"/>
          </a:p>
        </p:txBody>
      </p:sp>
    </p:spTree>
    <p:extLst>
      <p:ext uri="{BB962C8B-B14F-4D97-AF65-F5344CB8AC3E}">
        <p14:creationId xmlns:p14="http://schemas.microsoft.com/office/powerpoint/2010/main" val="2057760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12</a:t>
            </a:fld>
            <a:endParaRPr lang="en-US" dirty="0" smtClean="0"/>
          </a:p>
        </p:txBody>
      </p:sp>
    </p:spTree>
    <p:extLst>
      <p:ext uri="{BB962C8B-B14F-4D97-AF65-F5344CB8AC3E}">
        <p14:creationId xmlns:p14="http://schemas.microsoft.com/office/powerpoint/2010/main" val="192492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11AC1-5B75-42A7-9587-AE948176491D}" type="slidenum">
              <a:rPr lang="en-US" smtClean="0"/>
              <a:pPr fontAlgn="base">
                <a:spcBef>
                  <a:spcPct val="0"/>
                </a:spcBef>
                <a:spcAft>
                  <a:spcPct val="0"/>
                </a:spcAft>
                <a:defRPr/>
              </a:pPr>
              <a:t>13</a:t>
            </a:fld>
            <a:endParaRPr lang="en-US" dirty="0" smtClean="0"/>
          </a:p>
        </p:txBody>
      </p:sp>
    </p:spTree>
    <p:extLst>
      <p:ext uri="{BB962C8B-B14F-4D97-AF65-F5344CB8AC3E}">
        <p14:creationId xmlns:p14="http://schemas.microsoft.com/office/powerpoint/2010/main" val="3079507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14</a:t>
            </a:fld>
            <a:endParaRPr lang="en-US" dirty="0" smtClean="0"/>
          </a:p>
        </p:txBody>
      </p:sp>
    </p:spTree>
    <p:extLst>
      <p:ext uri="{BB962C8B-B14F-4D97-AF65-F5344CB8AC3E}">
        <p14:creationId xmlns:p14="http://schemas.microsoft.com/office/powerpoint/2010/main" val="2944894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15</a:t>
            </a:fld>
            <a:endParaRPr lang="en-US" dirty="0" smtClean="0"/>
          </a:p>
        </p:txBody>
      </p:sp>
    </p:spTree>
    <p:extLst>
      <p:ext uri="{BB962C8B-B14F-4D97-AF65-F5344CB8AC3E}">
        <p14:creationId xmlns:p14="http://schemas.microsoft.com/office/powerpoint/2010/main" val="2944894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16</a:t>
            </a:fld>
            <a:endParaRPr lang="en-US" dirty="0" smtClean="0"/>
          </a:p>
        </p:txBody>
      </p:sp>
    </p:spTree>
    <p:extLst>
      <p:ext uri="{BB962C8B-B14F-4D97-AF65-F5344CB8AC3E}">
        <p14:creationId xmlns:p14="http://schemas.microsoft.com/office/powerpoint/2010/main" val="294489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17</a:t>
            </a:fld>
            <a:endParaRPr lang="en-US" dirty="0" smtClean="0"/>
          </a:p>
        </p:txBody>
      </p:sp>
    </p:spTree>
    <p:extLst>
      <p:ext uri="{BB962C8B-B14F-4D97-AF65-F5344CB8AC3E}">
        <p14:creationId xmlns:p14="http://schemas.microsoft.com/office/powerpoint/2010/main" val="2944894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18</a:t>
            </a:fld>
            <a:endParaRPr lang="en-US" dirty="0" smtClean="0"/>
          </a:p>
        </p:txBody>
      </p:sp>
    </p:spTree>
    <p:extLst>
      <p:ext uri="{BB962C8B-B14F-4D97-AF65-F5344CB8AC3E}">
        <p14:creationId xmlns:p14="http://schemas.microsoft.com/office/powerpoint/2010/main" val="294489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11AC1-5B75-42A7-9587-AE948176491D}" type="slidenum">
              <a:rPr lang="en-US" smtClean="0"/>
              <a:pPr fontAlgn="base">
                <a:spcBef>
                  <a:spcPct val="0"/>
                </a:spcBef>
                <a:spcAft>
                  <a:spcPct val="0"/>
                </a:spcAft>
                <a:defRPr/>
              </a:pPr>
              <a:t>19</a:t>
            </a:fld>
            <a:endParaRPr lang="en-US" dirty="0" smtClean="0"/>
          </a:p>
        </p:txBody>
      </p:sp>
    </p:spTree>
    <p:extLst>
      <p:ext uri="{BB962C8B-B14F-4D97-AF65-F5344CB8AC3E}">
        <p14:creationId xmlns:p14="http://schemas.microsoft.com/office/powerpoint/2010/main" val="2135200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20</a:t>
            </a:fld>
            <a:endParaRPr lang="en-US" dirty="0" smtClean="0"/>
          </a:p>
        </p:txBody>
      </p:sp>
    </p:spTree>
    <p:extLst>
      <p:ext uri="{BB962C8B-B14F-4D97-AF65-F5344CB8AC3E}">
        <p14:creationId xmlns:p14="http://schemas.microsoft.com/office/powerpoint/2010/main" val="27995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21</a:t>
            </a:fld>
            <a:endParaRPr lang="en-US" dirty="0" smtClean="0"/>
          </a:p>
        </p:txBody>
      </p:sp>
    </p:spTree>
    <p:extLst>
      <p:ext uri="{BB962C8B-B14F-4D97-AF65-F5344CB8AC3E}">
        <p14:creationId xmlns:p14="http://schemas.microsoft.com/office/powerpoint/2010/main" val="152114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B2543-3460-4587-B8E4-3A67E73BEAF8}" type="slidenum">
              <a:rPr lang="en-US" smtClean="0"/>
              <a:pPr fontAlgn="base">
                <a:spcBef>
                  <a:spcPct val="0"/>
                </a:spcBef>
                <a:spcAft>
                  <a:spcPct val="0"/>
                </a:spcAft>
                <a:defRPr/>
              </a:pPr>
              <a:t>2</a:t>
            </a:fld>
            <a:endParaRPr lang="en-US" dirty="0" smtClean="0"/>
          </a:p>
        </p:txBody>
      </p:sp>
    </p:spTree>
    <p:extLst>
      <p:ext uri="{BB962C8B-B14F-4D97-AF65-F5344CB8AC3E}">
        <p14:creationId xmlns:p14="http://schemas.microsoft.com/office/powerpoint/2010/main" val="177461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22</a:t>
            </a:fld>
            <a:endParaRPr lang="en-US" dirty="0" smtClean="0"/>
          </a:p>
        </p:txBody>
      </p:sp>
    </p:spTree>
    <p:extLst>
      <p:ext uri="{BB962C8B-B14F-4D97-AF65-F5344CB8AC3E}">
        <p14:creationId xmlns:p14="http://schemas.microsoft.com/office/powerpoint/2010/main" val="209321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23</a:t>
            </a:fld>
            <a:endParaRPr lang="en-US" dirty="0" smtClean="0"/>
          </a:p>
        </p:txBody>
      </p:sp>
    </p:spTree>
    <p:extLst>
      <p:ext uri="{BB962C8B-B14F-4D97-AF65-F5344CB8AC3E}">
        <p14:creationId xmlns:p14="http://schemas.microsoft.com/office/powerpoint/2010/main" val="2303710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24</a:t>
            </a:fld>
            <a:endParaRPr lang="en-US" dirty="0" smtClean="0"/>
          </a:p>
        </p:txBody>
      </p:sp>
    </p:spTree>
    <p:extLst>
      <p:ext uri="{BB962C8B-B14F-4D97-AF65-F5344CB8AC3E}">
        <p14:creationId xmlns:p14="http://schemas.microsoft.com/office/powerpoint/2010/main" val="25279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25</a:t>
            </a:fld>
            <a:endParaRPr lang="en-US" dirty="0" smtClean="0"/>
          </a:p>
        </p:txBody>
      </p:sp>
    </p:spTree>
    <p:extLst>
      <p:ext uri="{BB962C8B-B14F-4D97-AF65-F5344CB8AC3E}">
        <p14:creationId xmlns:p14="http://schemas.microsoft.com/office/powerpoint/2010/main" val="3969821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26</a:t>
            </a:fld>
            <a:endParaRPr lang="en-US" dirty="0" smtClean="0"/>
          </a:p>
        </p:txBody>
      </p:sp>
    </p:spTree>
    <p:extLst>
      <p:ext uri="{BB962C8B-B14F-4D97-AF65-F5344CB8AC3E}">
        <p14:creationId xmlns:p14="http://schemas.microsoft.com/office/powerpoint/2010/main" val="1564202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27</a:t>
            </a:fld>
            <a:endParaRPr lang="en-US" dirty="0" smtClean="0"/>
          </a:p>
        </p:txBody>
      </p:sp>
    </p:spTree>
    <p:extLst>
      <p:ext uri="{BB962C8B-B14F-4D97-AF65-F5344CB8AC3E}">
        <p14:creationId xmlns:p14="http://schemas.microsoft.com/office/powerpoint/2010/main" val="1308866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11AC1-5B75-42A7-9587-AE948176491D}" type="slidenum">
              <a:rPr lang="en-US" smtClean="0"/>
              <a:pPr fontAlgn="base">
                <a:spcBef>
                  <a:spcPct val="0"/>
                </a:spcBef>
                <a:spcAft>
                  <a:spcPct val="0"/>
                </a:spcAft>
                <a:defRPr/>
              </a:pPr>
              <a:t>28</a:t>
            </a:fld>
            <a:endParaRPr lang="en-US" dirty="0" smtClean="0"/>
          </a:p>
        </p:txBody>
      </p:sp>
    </p:spTree>
    <p:extLst>
      <p:ext uri="{BB962C8B-B14F-4D97-AF65-F5344CB8AC3E}">
        <p14:creationId xmlns:p14="http://schemas.microsoft.com/office/powerpoint/2010/main" val="1714963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29</a:t>
            </a:fld>
            <a:endParaRPr lang="en-US" dirty="0" smtClean="0"/>
          </a:p>
        </p:txBody>
      </p:sp>
    </p:spTree>
    <p:extLst>
      <p:ext uri="{BB962C8B-B14F-4D97-AF65-F5344CB8AC3E}">
        <p14:creationId xmlns:p14="http://schemas.microsoft.com/office/powerpoint/2010/main" val="2760138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30</a:t>
            </a:fld>
            <a:endParaRPr lang="en-US" dirty="0" smtClean="0"/>
          </a:p>
        </p:txBody>
      </p:sp>
    </p:spTree>
    <p:extLst>
      <p:ext uri="{BB962C8B-B14F-4D97-AF65-F5344CB8AC3E}">
        <p14:creationId xmlns:p14="http://schemas.microsoft.com/office/powerpoint/2010/main" val="3165628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31</a:t>
            </a:fld>
            <a:endParaRPr lang="en-US" dirty="0" smtClean="0"/>
          </a:p>
        </p:txBody>
      </p:sp>
    </p:spTree>
    <p:extLst>
      <p:ext uri="{BB962C8B-B14F-4D97-AF65-F5344CB8AC3E}">
        <p14:creationId xmlns:p14="http://schemas.microsoft.com/office/powerpoint/2010/main" val="261141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We achieved 96% of our enrollment target this year and if we had achieved 100% we would have increased tuition revenue by _______</a:t>
            </a:r>
          </a:p>
          <a:p>
            <a:pPr eaLnBrk="1" hangingPunct="1">
              <a:spcBef>
                <a:spcPct val="0"/>
              </a:spcBef>
            </a:pPr>
            <a:endParaRPr lang="en-US" dirty="0"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46DDA0-F040-4CD8-9E57-5C2AE94F6492}" type="slidenum">
              <a:rPr lang="en-US" smtClean="0"/>
              <a:pPr fontAlgn="base">
                <a:spcBef>
                  <a:spcPct val="0"/>
                </a:spcBef>
                <a:spcAft>
                  <a:spcPct val="0"/>
                </a:spcAft>
                <a:defRPr/>
              </a:pPr>
              <a:t>3</a:t>
            </a:fld>
            <a:endParaRPr lang="en-US" dirty="0" smtClean="0"/>
          </a:p>
        </p:txBody>
      </p:sp>
    </p:spTree>
    <p:extLst>
      <p:ext uri="{BB962C8B-B14F-4D97-AF65-F5344CB8AC3E}">
        <p14:creationId xmlns:p14="http://schemas.microsoft.com/office/powerpoint/2010/main" val="27242849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32</a:t>
            </a:fld>
            <a:endParaRPr lang="en-US" dirty="0" smtClean="0"/>
          </a:p>
        </p:txBody>
      </p:sp>
    </p:spTree>
    <p:extLst>
      <p:ext uri="{BB962C8B-B14F-4D97-AF65-F5344CB8AC3E}">
        <p14:creationId xmlns:p14="http://schemas.microsoft.com/office/powerpoint/2010/main" val="446720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33</a:t>
            </a:fld>
            <a:endParaRPr lang="en-US" dirty="0" smtClean="0"/>
          </a:p>
        </p:txBody>
      </p:sp>
    </p:spTree>
    <p:extLst>
      <p:ext uri="{BB962C8B-B14F-4D97-AF65-F5344CB8AC3E}">
        <p14:creationId xmlns:p14="http://schemas.microsoft.com/office/powerpoint/2010/main" val="1243055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34</a:t>
            </a:fld>
            <a:endParaRPr lang="en-US" dirty="0" smtClean="0"/>
          </a:p>
        </p:txBody>
      </p:sp>
    </p:spTree>
    <p:extLst>
      <p:ext uri="{BB962C8B-B14F-4D97-AF65-F5344CB8AC3E}">
        <p14:creationId xmlns:p14="http://schemas.microsoft.com/office/powerpoint/2010/main" val="25648268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35</a:t>
            </a:fld>
            <a:endParaRPr lang="en-US" dirty="0" smtClean="0"/>
          </a:p>
        </p:txBody>
      </p:sp>
    </p:spTree>
    <p:extLst>
      <p:ext uri="{BB962C8B-B14F-4D97-AF65-F5344CB8AC3E}">
        <p14:creationId xmlns:p14="http://schemas.microsoft.com/office/powerpoint/2010/main" val="1382811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E5611E-9F78-4C03-8900-2CFFD3DE1970}" type="slidenum">
              <a:rPr lang="en-US" smtClean="0"/>
              <a:pPr fontAlgn="base">
                <a:spcBef>
                  <a:spcPct val="0"/>
                </a:spcBef>
                <a:spcAft>
                  <a:spcPct val="0"/>
                </a:spcAft>
                <a:defRPr/>
              </a:pPr>
              <a:t>36</a:t>
            </a:fld>
            <a:endParaRPr lang="en-US" dirty="0" smtClean="0"/>
          </a:p>
        </p:txBody>
      </p:sp>
    </p:spTree>
    <p:extLst>
      <p:ext uri="{BB962C8B-B14F-4D97-AF65-F5344CB8AC3E}">
        <p14:creationId xmlns:p14="http://schemas.microsoft.com/office/powerpoint/2010/main" val="201081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A224EC-F25F-4105-9CB6-177DEA7A336C}"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1513173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0452B2-490C-4CC0-AB10-EA1FA3F4A431}" type="slidenum">
              <a:rPr lang="en-US" smtClean="0"/>
              <a:pPr fontAlgn="base">
                <a:spcBef>
                  <a:spcPct val="0"/>
                </a:spcBef>
                <a:spcAft>
                  <a:spcPct val="0"/>
                </a:spcAft>
                <a:defRPr/>
              </a:pPr>
              <a:t>4</a:t>
            </a:fld>
            <a:endParaRPr lang="en-US" dirty="0" smtClean="0"/>
          </a:p>
        </p:txBody>
      </p:sp>
    </p:spTree>
    <p:extLst>
      <p:ext uri="{BB962C8B-B14F-4D97-AF65-F5344CB8AC3E}">
        <p14:creationId xmlns:p14="http://schemas.microsoft.com/office/powerpoint/2010/main" val="42313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B6C674-157D-4FFF-A39E-68E3FB14F6CF}" type="slidenum">
              <a:rPr lang="en-US" smtClean="0"/>
              <a:pPr fontAlgn="base">
                <a:spcBef>
                  <a:spcPct val="0"/>
                </a:spcBef>
                <a:spcAft>
                  <a:spcPct val="0"/>
                </a:spcAft>
                <a:defRPr/>
              </a:pPr>
              <a:t>5</a:t>
            </a:fld>
            <a:endParaRPr lang="en-US" dirty="0" smtClean="0"/>
          </a:p>
        </p:txBody>
      </p:sp>
    </p:spTree>
    <p:extLst>
      <p:ext uri="{BB962C8B-B14F-4D97-AF65-F5344CB8AC3E}">
        <p14:creationId xmlns:p14="http://schemas.microsoft.com/office/powerpoint/2010/main" val="424014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311AC1-5B75-42A7-9587-AE948176491D}" type="slidenum">
              <a:rPr lang="en-US" smtClean="0"/>
              <a:pPr fontAlgn="base">
                <a:spcBef>
                  <a:spcPct val="0"/>
                </a:spcBef>
                <a:spcAft>
                  <a:spcPct val="0"/>
                </a:spcAft>
                <a:defRPr/>
              </a:pPr>
              <a:t>8</a:t>
            </a:fld>
            <a:endParaRPr lang="en-US" dirty="0" smtClean="0"/>
          </a:p>
        </p:txBody>
      </p:sp>
    </p:spTree>
    <p:extLst>
      <p:ext uri="{BB962C8B-B14F-4D97-AF65-F5344CB8AC3E}">
        <p14:creationId xmlns:p14="http://schemas.microsoft.com/office/powerpoint/2010/main" val="15452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B2543-3460-4587-B8E4-3A67E73BEAF8}" type="slidenum">
              <a:rPr lang="en-US" smtClean="0"/>
              <a:pPr fontAlgn="base">
                <a:spcBef>
                  <a:spcPct val="0"/>
                </a:spcBef>
                <a:spcAft>
                  <a:spcPct val="0"/>
                </a:spcAft>
                <a:defRPr/>
              </a:pPr>
              <a:t>9</a:t>
            </a:fld>
            <a:endParaRPr lang="en-US" dirty="0" smtClean="0"/>
          </a:p>
        </p:txBody>
      </p:sp>
    </p:spTree>
    <p:extLst>
      <p:ext uri="{BB962C8B-B14F-4D97-AF65-F5344CB8AC3E}">
        <p14:creationId xmlns:p14="http://schemas.microsoft.com/office/powerpoint/2010/main" val="204892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B2543-3460-4587-B8E4-3A67E73BEAF8}" type="slidenum">
              <a:rPr lang="en-US" smtClean="0"/>
              <a:pPr fontAlgn="base">
                <a:spcBef>
                  <a:spcPct val="0"/>
                </a:spcBef>
                <a:spcAft>
                  <a:spcPct val="0"/>
                </a:spcAft>
                <a:defRPr/>
              </a:pPr>
              <a:t>10</a:t>
            </a:fld>
            <a:endParaRPr lang="en-US" dirty="0" smtClean="0"/>
          </a:p>
        </p:txBody>
      </p:sp>
    </p:spTree>
    <p:extLst>
      <p:ext uri="{BB962C8B-B14F-4D97-AF65-F5344CB8AC3E}">
        <p14:creationId xmlns:p14="http://schemas.microsoft.com/office/powerpoint/2010/main" val="1287830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B2543-3460-4587-B8E4-3A67E73BEAF8}" type="slidenum">
              <a:rPr lang="en-US" smtClean="0"/>
              <a:pPr fontAlgn="base">
                <a:spcBef>
                  <a:spcPct val="0"/>
                </a:spcBef>
                <a:spcAft>
                  <a:spcPct val="0"/>
                </a:spcAft>
                <a:defRPr/>
              </a:pPr>
              <a:t>11</a:t>
            </a:fld>
            <a:endParaRPr lang="en-US" dirty="0" smtClean="0"/>
          </a:p>
        </p:txBody>
      </p:sp>
    </p:spTree>
    <p:extLst>
      <p:ext uri="{BB962C8B-B14F-4D97-AF65-F5344CB8AC3E}">
        <p14:creationId xmlns:p14="http://schemas.microsoft.com/office/powerpoint/2010/main" val="1416558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75C201F-F69C-426C-B142-0F9ADECA5CA6}" type="datetimeFigureOut">
              <a:rPr lang="en-US" smtClean="0"/>
              <a:pPr>
                <a:defRPr/>
              </a:pPr>
              <a:t>6/15/2016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8F1C35-4182-46A3-B9CC-79E9453FAB58}"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7CBD7AA-EC32-41E8-9A4D-114DE862BBE5}" type="datetimeFigureOut">
              <a:rPr lang="en-US" smtClean="0"/>
              <a:pPr>
                <a:defRPr/>
              </a:pPr>
              <a:t>6/15/2016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BF0384B-5DF8-44D8-9977-8134F6F9584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84EB62E-729A-42E5-A4D2-A2972F1E8573}" type="datetimeFigureOut">
              <a:rPr lang="en-US" smtClean="0"/>
              <a:pPr>
                <a:defRPr/>
              </a:pPr>
              <a:t>6/15/2016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F200FF-51CA-47B1-9873-2162065C7AC0}"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9FB9B30-A3E0-417C-A36E-59AA5650CD61}" type="datetimeFigureOut">
              <a:rPr lang="en-US" smtClean="0"/>
              <a:pPr>
                <a:defRPr/>
              </a:pPr>
              <a:t>6/15/2016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198006B-D2AA-489F-9372-E58005195DB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497837A-0587-4179-A499-72C88FF6AB39}" type="datetimeFigureOut">
              <a:rPr lang="en-US" smtClean="0"/>
              <a:pPr>
                <a:defRPr/>
              </a:pPr>
              <a:t>6/15/2016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ACE5AD-B950-46B1-B115-7970CAB8525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8DEF61DE-9CE9-4015-A0E4-08C18F8E50A0}" type="datetimeFigureOut">
              <a:rPr lang="en-US" smtClean="0"/>
              <a:pPr>
                <a:defRPr/>
              </a:pPr>
              <a:t>6/15/2016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3B5D072-2F4B-4455-8E07-CFED0612C8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9A88B16-403D-4344-9736-77F4FF487DAD}" type="datetimeFigureOut">
              <a:rPr lang="en-US" smtClean="0"/>
              <a:pPr>
                <a:defRPr/>
              </a:pPr>
              <a:t>6/15/2016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56AC0B8-5535-4139-86A5-B5D8C4C3D23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8BA08BAF-046C-492B-A9CB-E24ACE7F78A2}" type="datetimeFigureOut">
              <a:rPr lang="en-US" smtClean="0"/>
              <a:pPr>
                <a:defRPr/>
              </a:pPr>
              <a:t>6/15/2016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1B1FF76-CB4E-4066-94FA-3EED8C0FFE4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F345AF5-5D34-4197-B401-C5FC5B0C697A}" type="datetimeFigureOut">
              <a:rPr lang="en-US" smtClean="0"/>
              <a:pPr>
                <a:defRPr/>
              </a:pPr>
              <a:t>6/15/2016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6ECFF21-00F1-49CF-9B3D-662C75D33D2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8F79CF32-72E8-4709-A054-5D8EDDC1FA06}" type="datetimeFigureOut">
              <a:rPr lang="en-US" smtClean="0"/>
              <a:pPr>
                <a:defRPr/>
              </a:pPr>
              <a:t>6/15/2016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6846783-AA3E-4519-A4ED-3107064BF11C}"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E23C077-CF04-4F59-99AE-45807FA32B4C}" type="datetimeFigureOut">
              <a:rPr lang="en-US" smtClean="0"/>
              <a:pPr>
                <a:defRPr/>
              </a:pPr>
              <a:t>6/15/2016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AA83BB-9A63-4955-ACB7-55EB46C2FF8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D20EF94-C037-46C8-8EB9-545F2FE8B752}" type="datetimeFigureOut">
              <a:rPr lang="en-US" smtClean="0"/>
              <a:pPr>
                <a:defRPr/>
              </a:pPr>
              <a:t>6/15/2016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AC0629-E892-4A38-92C6-2BDB44D35333}"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9DCEB"/>
        </a:solidFill>
        <a:effectLst/>
      </p:bgPr>
    </p:bg>
    <p:spTree>
      <p:nvGrpSpPr>
        <p:cNvPr id="1" name=""/>
        <p:cNvGrpSpPr/>
        <p:nvPr/>
      </p:nvGrpSpPr>
      <p:grpSpPr>
        <a:xfrm>
          <a:off x="0" y="0"/>
          <a:ext cx="0" cy="0"/>
          <a:chOff x="0" y="0"/>
          <a:chExt cx="0" cy="0"/>
        </a:xfrm>
      </p:grpSpPr>
      <p:sp>
        <p:nvSpPr>
          <p:cNvPr id="5" name="Rounded Rectangle 4"/>
          <p:cNvSpPr/>
          <p:nvPr/>
        </p:nvSpPr>
        <p:spPr>
          <a:xfrm>
            <a:off x="685800" y="514350"/>
            <a:ext cx="8077200" cy="1219200"/>
          </a:xfrm>
          <a:prstGeom prst="roundRect">
            <a:avLst/>
          </a:prstGeom>
          <a:solidFill>
            <a:schemeClr val="tx2">
              <a:lumMod val="60000"/>
              <a:lumOff val="40000"/>
            </a:schemeClr>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TextBox 6"/>
          <p:cNvSpPr txBox="1">
            <a:spLocks noChangeArrowheads="1"/>
          </p:cNvSpPr>
          <p:nvPr/>
        </p:nvSpPr>
        <p:spPr bwMode="auto">
          <a:xfrm>
            <a:off x="2065564" y="3476321"/>
            <a:ext cx="5407742" cy="1569660"/>
          </a:xfrm>
          <a:prstGeom prst="rect">
            <a:avLst/>
          </a:prstGeom>
          <a:noFill/>
          <a:ln w="9525">
            <a:noFill/>
            <a:miter lim="800000"/>
            <a:headEnd/>
            <a:tailEnd/>
          </a:ln>
        </p:spPr>
        <p:txBody>
          <a:bodyPr wrap="square" anchor="ctr">
            <a:spAutoFit/>
          </a:bodyPr>
          <a:lstStyle/>
          <a:p>
            <a:r>
              <a:rPr lang="en-US" sz="2400" dirty="0">
                <a:latin typeface="+mj-lt"/>
              </a:rPr>
              <a:t>Presented </a:t>
            </a:r>
            <a:r>
              <a:rPr lang="en-US" sz="2400" dirty="0" smtClean="0">
                <a:latin typeface="+mj-lt"/>
              </a:rPr>
              <a:t>June 15, 2016</a:t>
            </a:r>
            <a:endParaRPr lang="en-US" sz="2400" dirty="0">
              <a:latin typeface="+mj-lt"/>
            </a:endParaRPr>
          </a:p>
          <a:p>
            <a:r>
              <a:rPr lang="en-US" sz="2400" dirty="0" smtClean="0">
                <a:latin typeface="+mj-lt"/>
              </a:rPr>
              <a:t>Siegal Service Center</a:t>
            </a:r>
          </a:p>
          <a:p>
            <a:endParaRPr lang="en-US" sz="2400" dirty="0">
              <a:latin typeface="+mj-lt"/>
            </a:endParaRPr>
          </a:p>
          <a:p>
            <a:r>
              <a:rPr lang="en-US" sz="2400" dirty="0" smtClean="0">
                <a:latin typeface="+mj-lt"/>
              </a:rPr>
              <a:t>Dr. Jill Wakefield, </a:t>
            </a:r>
            <a:r>
              <a:rPr lang="en-US" sz="2400" i="1" dirty="0" smtClean="0">
                <a:latin typeface="+mj-lt"/>
              </a:rPr>
              <a:t>Chancellor</a:t>
            </a:r>
            <a:endParaRPr lang="en-US" sz="2400" i="1" dirty="0">
              <a:latin typeface="+mj-lt"/>
            </a:endParaRPr>
          </a:p>
        </p:txBody>
      </p:sp>
      <p:pic>
        <p:nvPicPr>
          <p:cNvPr id="2055" name="Picture 10" descr="Seattle Vocational Institute"/>
          <p:cNvPicPr>
            <a:picLocks noChangeAspect="1" noChangeArrowheads="1"/>
          </p:cNvPicPr>
          <p:nvPr/>
        </p:nvPicPr>
        <p:blipFill>
          <a:blip r:embed="rId3" cstate="print"/>
          <a:srcRect/>
          <a:stretch>
            <a:fillRect/>
          </a:stretch>
        </p:blipFill>
        <p:spPr bwMode="auto">
          <a:xfrm>
            <a:off x="318770" y="5273337"/>
            <a:ext cx="1300480" cy="1219200"/>
          </a:xfrm>
          <a:prstGeom prst="rect">
            <a:avLst/>
          </a:prstGeom>
          <a:noFill/>
          <a:ln w="9525">
            <a:noFill/>
            <a:miter lim="800000"/>
            <a:headEnd/>
            <a:tailEnd/>
          </a:ln>
        </p:spPr>
      </p:pic>
      <p:pic>
        <p:nvPicPr>
          <p:cNvPr id="2056" name="Picture 4" descr="Seattle Central Community College"/>
          <p:cNvPicPr>
            <a:picLocks noChangeAspect="1" noChangeArrowheads="1"/>
          </p:cNvPicPr>
          <p:nvPr/>
        </p:nvPicPr>
        <p:blipFill>
          <a:blip r:embed="rId4" cstate="print"/>
          <a:srcRect/>
          <a:stretch>
            <a:fillRect/>
          </a:stretch>
        </p:blipFill>
        <p:spPr bwMode="auto">
          <a:xfrm>
            <a:off x="318770" y="485775"/>
            <a:ext cx="1300480" cy="1257300"/>
          </a:xfrm>
          <a:prstGeom prst="rect">
            <a:avLst/>
          </a:prstGeom>
          <a:noFill/>
          <a:ln w="9525">
            <a:noFill/>
            <a:miter lim="800000"/>
            <a:headEnd/>
            <a:tailEnd/>
          </a:ln>
        </p:spPr>
      </p:pic>
      <p:pic>
        <p:nvPicPr>
          <p:cNvPr id="2057" name="Picture 8" descr="South Seattle Community College"/>
          <p:cNvPicPr>
            <a:picLocks noChangeAspect="1" noChangeArrowheads="1"/>
          </p:cNvPicPr>
          <p:nvPr/>
        </p:nvPicPr>
        <p:blipFill>
          <a:blip r:embed="rId5" cstate="print"/>
          <a:srcRect/>
          <a:stretch>
            <a:fillRect/>
          </a:stretch>
        </p:blipFill>
        <p:spPr bwMode="auto">
          <a:xfrm>
            <a:off x="313690" y="3734633"/>
            <a:ext cx="1295400" cy="1200150"/>
          </a:xfrm>
          <a:prstGeom prst="rect">
            <a:avLst/>
          </a:prstGeom>
          <a:noFill/>
          <a:ln w="9525">
            <a:noFill/>
            <a:miter lim="800000"/>
            <a:headEnd/>
            <a:tailEnd/>
          </a:ln>
        </p:spPr>
      </p:pic>
      <p:sp>
        <p:nvSpPr>
          <p:cNvPr id="13" name="Rectangle 12"/>
          <p:cNvSpPr/>
          <p:nvPr/>
        </p:nvSpPr>
        <p:spPr>
          <a:xfrm>
            <a:off x="2362200" y="770007"/>
            <a:ext cx="5502279" cy="707886"/>
          </a:xfrm>
          <a:prstGeom prst="rect">
            <a:avLst/>
          </a:prstGeom>
        </p:spPr>
        <p:txBody>
          <a:bodyPr wrap="square" anchor="ctr">
            <a:spAutoFit/>
          </a:bodyPr>
          <a:lstStyle/>
          <a:p>
            <a:pP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mj-ea"/>
                <a:cs typeface="Arial" panose="020B0604020202020204" pitchFamily="34" charset="0"/>
              </a:rPr>
              <a:t>SEATTLE COLLEGES</a:t>
            </a:r>
          </a:p>
        </p:txBody>
      </p:sp>
      <p:sp>
        <p:nvSpPr>
          <p:cNvPr id="14" name="TextBox 13"/>
          <p:cNvSpPr txBox="1"/>
          <p:nvPr/>
        </p:nvSpPr>
        <p:spPr>
          <a:xfrm>
            <a:off x="2057400" y="2089793"/>
            <a:ext cx="4191000" cy="954107"/>
          </a:xfrm>
          <a:prstGeom prst="rect">
            <a:avLst/>
          </a:prstGeom>
          <a:noFill/>
        </p:spPr>
        <p:txBody>
          <a:bodyPr wrap="square" rtlCol="0" anchor="ctr">
            <a:spAutoFit/>
          </a:bodyPr>
          <a:lstStyle/>
          <a:p>
            <a:r>
              <a:rPr lang="en-US" sz="2800" b="1" dirty="0" smtClean="0">
                <a:latin typeface="+mn-lt"/>
              </a:rPr>
              <a:t>Public Budget Hearing</a:t>
            </a:r>
          </a:p>
          <a:p>
            <a:r>
              <a:rPr lang="en-US" sz="2800" dirty="0" smtClean="0">
                <a:latin typeface="+mn-lt"/>
              </a:rPr>
              <a:t>Fiscal Year 2016 - 2017</a:t>
            </a:r>
          </a:p>
        </p:txBody>
      </p:sp>
      <p:sp>
        <p:nvSpPr>
          <p:cNvPr id="3" name="TextBox 2"/>
          <p:cNvSpPr txBox="1"/>
          <p:nvPr/>
        </p:nvSpPr>
        <p:spPr>
          <a:xfrm>
            <a:off x="318770" y="147221"/>
            <a:ext cx="988142" cy="338554"/>
          </a:xfrm>
          <a:prstGeom prst="rect">
            <a:avLst/>
          </a:prstGeom>
          <a:noFill/>
        </p:spPr>
        <p:txBody>
          <a:bodyPr wrap="square" rtlCol="0">
            <a:spAutoFit/>
          </a:bodyPr>
          <a:lstStyle/>
          <a:p>
            <a:r>
              <a:rPr lang="en-US" sz="1600" i="1" dirty="0" smtClean="0"/>
              <a:t>Central</a:t>
            </a:r>
            <a:endParaRPr lang="en-US" sz="1600" i="1" dirty="0"/>
          </a:p>
        </p:txBody>
      </p:sp>
      <p:sp>
        <p:nvSpPr>
          <p:cNvPr id="17" name="TextBox 16"/>
          <p:cNvSpPr txBox="1"/>
          <p:nvPr/>
        </p:nvSpPr>
        <p:spPr>
          <a:xfrm>
            <a:off x="313690" y="1743075"/>
            <a:ext cx="988142" cy="338554"/>
          </a:xfrm>
          <a:prstGeom prst="rect">
            <a:avLst/>
          </a:prstGeom>
          <a:noFill/>
        </p:spPr>
        <p:txBody>
          <a:bodyPr wrap="square" rtlCol="0">
            <a:spAutoFit/>
          </a:bodyPr>
          <a:lstStyle/>
          <a:p>
            <a:r>
              <a:rPr lang="en-US" sz="1600" i="1" dirty="0" smtClean="0"/>
              <a:t>North</a:t>
            </a:r>
            <a:endParaRPr lang="en-US" sz="1600" i="1" dirty="0"/>
          </a:p>
        </p:txBody>
      </p:sp>
      <p:sp>
        <p:nvSpPr>
          <p:cNvPr id="18" name="TextBox 17"/>
          <p:cNvSpPr txBox="1"/>
          <p:nvPr/>
        </p:nvSpPr>
        <p:spPr>
          <a:xfrm>
            <a:off x="313690" y="3460015"/>
            <a:ext cx="988142" cy="338554"/>
          </a:xfrm>
          <a:prstGeom prst="rect">
            <a:avLst/>
          </a:prstGeom>
          <a:noFill/>
        </p:spPr>
        <p:txBody>
          <a:bodyPr wrap="square" rtlCol="0">
            <a:spAutoFit/>
          </a:bodyPr>
          <a:lstStyle/>
          <a:p>
            <a:r>
              <a:rPr lang="en-US" sz="1600" i="1" dirty="0" smtClean="0"/>
              <a:t>South</a:t>
            </a:r>
            <a:endParaRPr lang="en-US" sz="1600" i="1" dirty="0"/>
          </a:p>
        </p:txBody>
      </p:sp>
      <p:sp>
        <p:nvSpPr>
          <p:cNvPr id="19" name="TextBox 18"/>
          <p:cNvSpPr txBox="1"/>
          <p:nvPr/>
        </p:nvSpPr>
        <p:spPr>
          <a:xfrm>
            <a:off x="313690" y="4953833"/>
            <a:ext cx="988142" cy="338554"/>
          </a:xfrm>
          <a:prstGeom prst="rect">
            <a:avLst/>
          </a:prstGeom>
          <a:noFill/>
        </p:spPr>
        <p:txBody>
          <a:bodyPr wrap="square" rtlCol="0">
            <a:spAutoFit/>
          </a:bodyPr>
          <a:lstStyle/>
          <a:p>
            <a:r>
              <a:rPr lang="en-US" sz="1600" i="1" dirty="0" smtClean="0"/>
              <a:t>SVI</a:t>
            </a:r>
            <a:endParaRPr lang="en-US" sz="1600" i="1" dirty="0"/>
          </a:p>
        </p:txBody>
      </p:sp>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771" y="2046448"/>
            <a:ext cx="1300479" cy="1349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8400" y="6265459"/>
            <a:ext cx="2721870" cy="45415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8" name="Rectangle 7"/>
          <p:cNvSpPr/>
          <p:nvPr/>
        </p:nvSpPr>
        <p:spPr>
          <a:xfrm>
            <a:off x="571500" y="149424"/>
            <a:ext cx="80010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FY1617 Budget Outlook</a:t>
            </a:r>
          </a:p>
        </p:txBody>
      </p:sp>
      <p:sp>
        <p:nvSpPr>
          <p:cNvPr id="9" name="Rectangle 8"/>
          <p:cNvSpPr>
            <a:spLocks noChangeArrowheads="1"/>
          </p:cNvSpPr>
          <p:nvPr/>
        </p:nvSpPr>
        <p:spPr bwMode="auto">
          <a:xfrm>
            <a:off x="381000" y="2057400"/>
            <a:ext cx="8763000" cy="4185761"/>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dirty="0">
                <a:latin typeface="Calibri" pitchFamily="34" charset="0"/>
              </a:rPr>
              <a:t>Enrollment p</a:t>
            </a:r>
            <a:r>
              <a:rPr lang="en-US" sz="2800" dirty="0" smtClean="0">
                <a:latin typeface="Calibri" pitchFamily="34" charset="0"/>
              </a:rPr>
              <a:t>erformance emphasis</a:t>
            </a:r>
            <a:endParaRPr lang="en-US" sz="2400" dirty="0">
              <a:latin typeface="Calibri" pitchFamily="34" charset="0"/>
            </a:endParaRPr>
          </a:p>
          <a:p>
            <a:pPr marL="457200" lvl="0" indent="-457200">
              <a:buFont typeface="Arial" pitchFamily="34" charset="0"/>
              <a:buChar char="•"/>
            </a:pPr>
            <a:r>
              <a:rPr lang="en-US" sz="2800" dirty="0" smtClean="0">
                <a:latin typeface="Calibri" pitchFamily="34" charset="0"/>
              </a:rPr>
              <a:t>Performance </a:t>
            </a:r>
            <a:r>
              <a:rPr lang="en-US" sz="2800" dirty="0">
                <a:latin typeface="Calibri" pitchFamily="34" charset="0"/>
              </a:rPr>
              <a:t>Funding (</a:t>
            </a:r>
            <a:r>
              <a:rPr lang="en-US" sz="2800" dirty="0" smtClean="0">
                <a:latin typeface="Calibri" pitchFamily="34" charset="0"/>
              </a:rPr>
              <a:t>Student Achievement Awards) </a:t>
            </a:r>
            <a:r>
              <a:rPr lang="en-US" sz="2000" i="1" dirty="0" smtClean="0">
                <a:latin typeface="Calibri" pitchFamily="34" charset="0"/>
              </a:rPr>
              <a:t>increased to 5%</a:t>
            </a:r>
            <a:endParaRPr lang="en-US" sz="2000" i="1" dirty="0">
              <a:latin typeface="Calibri" pitchFamily="34" charset="0"/>
            </a:endParaRPr>
          </a:p>
          <a:p>
            <a:pPr marL="457200" indent="-457200">
              <a:buFont typeface="Arial" pitchFamily="34" charset="0"/>
              <a:buChar char="•"/>
            </a:pPr>
            <a:r>
              <a:rPr lang="en-US" sz="2800" dirty="0" smtClean="0">
                <a:latin typeface="Calibri" pitchFamily="34" charset="0"/>
              </a:rPr>
              <a:t>High Priority Programs </a:t>
            </a:r>
          </a:p>
          <a:p>
            <a:pPr marL="457200" indent="-457200">
              <a:buFont typeface="Arial" pitchFamily="34" charset="0"/>
              <a:buChar char="•"/>
            </a:pPr>
            <a:r>
              <a:rPr lang="en-US" sz="2800" dirty="0" smtClean="0">
                <a:latin typeface="Calibri" pitchFamily="34" charset="0"/>
              </a:rPr>
              <a:t>Limit on “counting” of International FTES (2%)</a:t>
            </a:r>
          </a:p>
          <a:p>
            <a:endParaRPr lang="en-US" dirty="0">
              <a:latin typeface="Calibri" pitchFamily="34" charset="0"/>
            </a:endParaRPr>
          </a:p>
          <a:p>
            <a:pPr marL="457200" indent="-457200">
              <a:buFont typeface="Calibri" panose="020F0502020204030204" pitchFamily="34" charset="0"/>
              <a:buChar char="-"/>
            </a:pPr>
            <a:r>
              <a:rPr lang="en-US" sz="2800" dirty="0" smtClean="0">
                <a:latin typeface="Calibri" pitchFamily="34" charset="0"/>
              </a:rPr>
              <a:t>Net impact to the Seattle Colleges </a:t>
            </a:r>
          </a:p>
          <a:p>
            <a:pPr marL="914400" lvl="1" indent="-457200">
              <a:buFont typeface="Wingdings" panose="05000000000000000000" pitchFamily="2" charset="2"/>
              <a:buChar char="Ø"/>
            </a:pPr>
            <a:r>
              <a:rPr lang="en-US" sz="2000" i="1" dirty="0" smtClean="0">
                <a:latin typeface="Calibri" pitchFamily="34" charset="0"/>
              </a:rPr>
              <a:t>Reduction of $3.7M over 4 years (2017 – 2020)</a:t>
            </a:r>
          </a:p>
          <a:p>
            <a:pPr marL="914400" lvl="1" indent="-457200">
              <a:buFont typeface="Wingdings" panose="05000000000000000000" pitchFamily="2" charset="2"/>
              <a:buChar char="Ø"/>
            </a:pPr>
            <a:r>
              <a:rPr lang="en-US" sz="2000" i="1" dirty="0" smtClean="0">
                <a:latin typeface="Calibri" pitchFamily="34" charset="0"/>
              </a:rPr>
              <a:t>Additional impact of lost tuition ($2M - $3M)</a:t>
            </a:r>
          </a:p>
          <a:p>
            <a:pPr lvl="1"/>
            <a:endParaRPr lang="en-US" sz="2000" i="1" dirty="0" smtClean="0">
              <a:latin typeface="Calibri" pitchFamily="34" charset="0"/>
            </a:endParaRPr>
          </a:p>
          <a:p>
            <a:endParaRPr lang="en-US" sz="2800" dirty="0">
              <a:latin typeface="Calibri" pitchFamily="34" charset="0"/>
            </a:endParaRPr>
          </a:p>
        </p:txBody>
      </p:sp>
      <p:sp>
        <p:nvSpPr>
          <p:cNvPr id="10" name="Title 4"/>
          <p:cNvSpPr txBox="1">
            <a:spLocks/>
          </p:cNvSpPr>
          <p:nvPr/>
        </p:nvSpPr>
        <p:spPr>
          <a:xfrm>
            <a:off x="76200" y="1186543"/>
            <a:ext cx="89916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800" b="1" dirty="0" smtClean="0"/>
              <a:t>Key Updates to the SBCTC Allocation Model</a:t>
            </a:r>
            <a:endParaRPr lang="en-US" sz="3800" b="1" dirty="0"/>
          </a:p>
        </p:txBody>
      </p:sp>
    </p:spTree>
    <p:extLst>
      <p:ext uri="{BB962C8B-B14F-4D97-AF65-F5344CB8AC3E}">
        <p14:creationId xmlns:p14="http://schemas.microsoft.com/office/powerpoint/2010/main" val="290130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0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10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animEffect transition="in" filter="fade">
                                      <p:cBhvr>
                                        <p:cTn id="19" dur="1000"/>
                                        <p:tgtEl>
                                          <p:spTgt spid="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1000"/>
                                        <p:tgtEl>
                                          <p:spTgt spid="9">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7" end="7"/>
                                            </p:txEl>
                                          </p:spTgt>
                                        </p:tgtEl>
                                        <p:attrNameLst>
                                          <p:attrName>style.visibility</p:attrName>
                                        </p:attrNameLst>
                                      </p:cBhvr>
                                      <p:to>
                                        <p:strVal val="visible"/>
                                      </p:to>
                                    </p:set>
                                    <p:animEffect transition="in" filter="fade">
                                      <p:cBhvr>
                                        <p:cTn id="25"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8" name="Rectangle 7"/>
          <p:cNvSpPr/>
          <p:nvPr/>
        </p:nvSpPr>
        <p:spPr>
          <a:xfrm>
            <a:off x="571500" y="149424"/>
            <a:ext cx="80010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FY1617 Budget Outlook</a:t>
            </a:r>
          </a:p>
        </p:txBody>
      </p:sp>
      <p:sp>
        <p:nvSpPr>
          <p:cNvPr id="9" name="Rectangle 8"/>
          <p:cNvSpPr>
            <a:spLocks noChangeArrowheads="1"/>
          </p:cNvSpPr>
          <p:nvPr/>
        </p:nvSpPr>
        <p:spPr bwMode="auto">
          <a:xfrm>
            <a:off x="571500" y="2400300"/>
            <a:ext cx="7810500" cy="3539430"/>
          </a:xfrm>
          <a:prstGeom prst="rect">
            <a:avLst/>
          </a:prstGeom>
          <a:noFill/>
          <a:ln w="9525">
            <a:noFill/>
            <a:miter lim="800000"/>
            <a:headEnd/>
            <a:tailEnd/>
          </a:ln>
        </p:spPr>
        <p:txBody>
          <a:bodyPr wrap="square">
            <a:spAutoFit/>
          </a:bodyPr>
          <a:lstStyle/>
          <a:p>
            <a:pPr marL="457200" indent="-457200">
              <a:buFont typeface="Arial" pitchFamily="34" charset="0"/>
              <a:buChar char="•"/>
            </a:pPr>
            <a:r>
              <a:rPr lang="en-US" sz="2800" dirty="0">
                <a:latin typeface="Calibri" pitchFamily="34" charset="0"/>
              </a:rPr>
              <a:t>Board of Trustees Priority</a:t>
            </a:r>
          </a:p>
          <a:p>
            <a:pPr marL="457200" lvl="0" indent="-457200">
              <a:buFont typeface="Arial" pitchFamily="34" charset="0"/>
              <a:buChar char="•"/>
            </a:pPr>
            <a:r>
              <a:rPr lang="en-US" sz="2800" dirty="0" smtClean="0">
                <a:latin typeface="Calibri" pitchFamily="34" charset="0"/>
              </a:rPr>
              <a:t>Viable </a:t>
            </a:r>
            <a:r>
              <a:rPr lang="en-US" sz="2800" dirty="0">
                <a:latin typeface="Calibri" pitchFamily="34" charset="0"/>
              </a:rPr>
              <a:t>f</a:t>
            </a:r>
            <a:r>
              <a:rPr lang="en-US" sz="2800" dirty="0" smtClean="0">
                <a:latin typeface="Calibri" pitchFamily="34" charset="0"/>
              </a:rPr>
              <a:t>inancial model / New revenue stream</a:t>
            </a:r>
          </a:p>
          <a:p>
            <a:pPr marL="457200" lvl="0" indent="-457200">
              <a:buFont typeface="Arial" pitchFamily="34" charset="0"/>
              <a:buChar char="•"/>
            </a:pPr>
            <a:r>
              <a:rPr lang="en-US" sz="2800" dirty="0" smtClean="0">
                <a:latin typeface="Calibri" pitchFamily="34" charset="0"/>
              </a:rPr>
              <a:t>Long range planning</a:t>
            </a:r>
          </a:p>
          <a:p>
            <a:pPr marL="457200" lvl="0" indent="-457200">
              <a:buFont typeface="Arial" pitchFamily="34" charset="0"/>
              <a:buChar char="•"/>
            </a:pPr>
            <a:r>
              <a:rPr lang="en-US" sz="2800" dirty="0" smtClean="0">
                <a:latin typeface="Calibri" pitchFamily="34" charset="0"/>
              </a:rPr>
              <a:t>International Student uncertainty</a:t>
            </a:r>
          </a:p>
          <a:p>
            <a:pPr marL="457200" lvl="0" indent="-457200">
              <a:buFont typeface="Arial" pitchFamily="34" charset="0"/>
              <a:buChar char="•"/>
            </a:pPr>
            <a:r>
              <a:rPr lang="en-US" sz="2800" dirty="0" smtClean="0">
                <a:latin typeface="Calibri" pitchFamily="34" charset="0"/>
              </a:rPr>
              <a:t>$15 / hour impacts</a:t>
            </a:r>
          </a:p>
          <a:p>
            <a:pPr marL="457200" lvl="0" indent="-457200">
              <a:buFont typeface="Arial" pitchFamily="34" charset="0"/>
              <a:buChar char="•"/>
            </a:pPr>
            <a:r>
              <a:rPr lang="en-US" sz="2800" dirty="0" smtClean="0">
                <a:latin typeface="Calibri" pitchFamily="34" charset="0"/>
              </a:rPr>
              <a:t>Negotiated agreements impacts</a:t>
            </a:r>
          </a:p>
          <a:p>
            <a:pPr marL="457200" lvl="0" indent="-457200">
              <a:buFont typeface="Arial" pitchFamily="34" charset="0"/>
              <a:buChar char="•"/>
            </a:pPr>
            <a:r>
              <a:rPr lang="en-US" sz="2800" dirty="0" smtClean="0">
                <a:latin typeface="Calibri" pitchFamily="34" charset="0"/>
              </a:rPr>
              <a:t>Staff / Faculty salaries</a:t>
            </a:r>
          </a:p>
          <a:p>
            <a:pPr marL="457200" lvl="0" indent="-457200">
              <a:buFont typeface="Arial" pitchFamily="34" charset="0"/>
              <a:buChar char="•"/>
            </a:pPr>
            <a:r>
              <a:rPr lang="en-US" sz="2800" dirty="0" smtClean="0">
                <a:latin typeface="Calibri" pitchFamily="34" charset="0"/>
              </a:rPr>
              <a:t>ctcLink</a:t>
            </a:r>
            <a:endParaRPr lang="en-US" sz="2800" dirty="0">
              <a:latin typeface="Calibri" pitchFamily="34" charset="0"/>
            </a:endParaRPr>
          </a:p>
        </p:txBody>
      </p:sp>
      <p:sp>
        <p:nvSpPr>
          <p:cNvPr id="10" name="Title 4"/>
          <p:cNvSpPr txBox="1">
            <a:spLocks/>
          </p:cNvSpPr>
          <p:nvPr/>
        </p:nvSpPr>
        <p:spPr>
          <a:xfrm>
            <a:off x="304800" y="1562100"/>
            <a:ext cx="8534400" cy="8382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000" b="1" dirty="0" smtClean="0"/>
              <a:t>Financial Management at Seattle District</a:t>
            </a:r>
            <a:endParaRPr lang="en-US" sz="3100" b="1" dirty="0"/>
          </a:p>
        </p:txBody>
      </p:sp>
    </p:spTree>
    <p:extLst>
      <p:ext uri="{BB962C8B-B14F-4D97-AF65-F5344CB8AC3E}">
        <p14:creationId xmlns:p14="http://schemas.microsoft.com/office/powerpoint/2010/main" val="69430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1000"/>
                                        <p:tgtEl>
                                          <p:spTgt spid="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10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10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1000"/>
                                        <p:tgtEl>
                                          <p:spTgt spid="9">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1000"/>
                                        <p:tgtEl>
                                          <p:spTgt spid="9">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7" end="7"/>
                                            </p:txEl>
                                          </p:spTgt>
                                        </p:tgtEl>
                                        <p:attrNameLst>
                                          <p:attrName>style.visibility</p:attrName>
                                        </p:attrNameLst>
                                      </p:cBhvr>
                                      <p:to>
                                        <p:strVal val="visible"/>
                                      </p:to>
                                    </p:set>
                                    <p:animEffect transition="in" filter="fade">
                                      <p:cBhvr>
                                        <p:cTn id="28" dur="10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914400" y="2377648"/>
            <a:ext cx="8305800" cy="3539430"/>
          </a:xfrm>
          <a:prstGeom prst="rect">
            <a:avLst/>
          </a:prstGeom>
          <a:noFill/>
          <a:ln w="9525">
            <a:noFill/>
            <a:miter lim="800000"/>
            <a:headEnd/>
            <a:tailEnd/>
          </a:ln>
        </p:spPr>
        <p:txBody>
          <a:bodyPr wrap="square">
            <a:spAutoFit/>
          </a:bodyPr>
          <a:lstStyle/>
          <a:p>
            <a:pPr marL="514350" lvl="1" indent="-514350">
              <a:buFont typeface="Arial" pitchFamily="34" charset="0"/>
              <a:buChar char="•"/>
            </a:pPr>
            <a:r>
              <a:rPr lang="en-US" sz="2800" dirty="0" smtClean="0">
                <a:latin typeface="Calibri" pitchFamily="34" charset="0"/>
              </a:rPr>
              <a:t>Focus on Strategic Goals of Student Success, Building Partnerships, and Innovation</a:t>
            </a:r>
          </a:p>
          <a:p>
            <a:pPr marL="514350" lvl="1" indent="-514350">
              <a:buFont typeface="Arial" pitchFamily="34" charset="0"/>
              <a:buChar char="•"/>
            </a:pPr>
            <a:r>
              <a:rPr lang="en-US" sz="2800" dirty="0" smtClean="0">
                <a:latin typeface="Calibri" pitchFamily="34" charset="0"/>
              </a:rPr>
              <a:t>Creative Funding options such as grants and contracts</a:t>
            </a:r>
          </a:p>
          <a:p>
            <a:pPr marL="514350" lvl="1" indent="-514350">
              <a:buFont typeface="Arial" pitchFamily="34" charset="0"/>
              <a:buChar char="•"/>
            </a:pPr>
            <a:r>
              <a:rPr lang="en-US" sz="2800" dirty="0" smtClean="0">
                <a:latin typeface="Calibri" pitchFamily="34" charset="0"/>
              </a:rPr>
              <a:t>Focus on streamlining administrative activities</a:t>
            </a:r>
          </a:p>
          <a:p>
            <a:pPr marL="514350" lvl="1" indent="-514350">
              <a:buFont typeface="Arial" pitchFamily="34" charset="0"/>
              <a:buChar char="•"/>
            </a:pPr>
            <a:r>
              <a:rPr lang="en-US" sz="2800" dirty="0" smtClean="0">
                <a:latin typeface="Calibri" pitchFamily="34" charset="0"/>
              </a:rPr>
              <a:t>Reduction planning</a:t>
            </a:r>
          </a:p>
          <a:p>
            <a:pPr marL="514350" lvl="1" indent="-514350">
              <a:buFont typeface="Arial" pitchFamily="34" charset="0"/>
              <a:buChar char="•"/>
            </a:pPr>
            <a:r>
              <a:rPr lang="en-US" sz="2800" dirty="0" smtClean="0">
                <a:latin typeface="Calibri" pitchFamily="34" charset="0"/>
              </a:rPr>
              <a:t>Increased fixed costs</a:t>
            </a:r>
          </a:p>
          <a:p>
            <a:pPr marL="971550" lvl="2" indent="-514350"/>
            <a:endParaRPr lang="en-US" sz="2800" dirty="0" smtClean="0">
              <a:latin typeface="Calibri" pitchFamily="34" charset="0"/>
            </a:endParaRPr>
          </a:p>
        </p:txBody>
      </p:sp>
      <p:sp>
        <p:nvSpPr>
          <p:cNvPr id="6" name="Title 4"/>
          <p:cNvSpPr txBox="1">
            <a:spLocks/>
          </p:cNvSpPr>
          <p:nvPr/>
        </p:nvSpPr>
        <p:spPr>
          <a:xfrm>
            <a:off x="571500" y="1542169"/>
            <a:ext cx="7010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000" b="1" dirty="0" smtClean="0"/>
              <a:t>Key Discussions</a:t>
            </a:r>
            <a:endParaRPr lang="en-US" sz="3100" b="1" dirty="0"/>
          </a:p>
        </p:txBody>
      </p:sp>
      <p:sp>
        <p:nvSpPr>
          <p:cNvPr id="7" name="Rectangle 6"/>
          <p:cNvSpPr/>
          <p:nvPr/>
        </p:nvSpPr>
        <p:spPr>
          <a:xfrm>
            <a:off x="8164" y="13607"/>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427264" y="109463"/>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District Office and District-wide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1000"/>
                                        <p:tgtEl>
                                          <p:spTgt spid="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1000"/>
                                        <p:tgtEl>
                                          <p:spTgt spid="9">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1000"/>
                                        <p:tgtEl>
                                          <p:spTgt spid="9">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430700" y="444071"/>
            <a:ext cx="8077200" cy="1219200"/>
          </a:xfrm>
          <a:prstGeom prst="roundRect">
            <a:avLst/>
          </a:prstGeom>
          <a:solidFill>
            <a:schemeClr val="tx2">
              <a:lumMod val="60000"/>
              <a:lumOff val="40000"/>
            </a:schemeClr>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TextBox 6"/>
          <p:cNvSpPr txBox="1">
            <a:spLocks noChangeArrowheads="1"/>
          </p:cNvSpPr>
          <p:nvPr/>
        </p:nvSpPr>
        <p:spPr bwMode="auto">
          <a:xfrm>
            <a:off x="3641271" y="4140438"/>
            <a:ext cx="5407742" cy="1477328"/>
          </a:xfrm>
          <a:prstGeom prst="rect">
            <a:avLst/>
          </a:prstGeom>
          <a:noFill/>
          <a:ln w="9525">
            <a:noFill/>
            <a:miter lim="800000"/>
            <a:headEnd/>
            <a:tailEnd/>
          </a:ln>
        </p:spPr>
        <p:txBody>
          <a:bodyPr wrap="square" anchor="ctr">
            <a:spAutoFit/>
          </a:bodyPr>
          <a:lstStyle/>
          <a:p>
            <a:r>
              <a:rPr lang="en-US" sz="2400" dirty="0" smtClean="0">
                <a:latin typeface="+mj-lt"/>
              </a:rPr>
              <a:t>Financial Outlook</a:t>
            </a:r>
          </a:p>
          <a:p>
            <a:r>
              <a:rPr lang="en-US" sz="2400" dirty="0" smtClean="0">
                <a:latin typeface="+mj-lt"/>
              </a:rPr>
              <a:t>Bruce Riveland</a:t>
            </a:r>
          </a:p>
          <a:p>
            <a:r>
              <a:rPr lang="en-US" sz="2100" i="1" dirty="0" smtClean="0">
                <a:latin typeface="+mj-lt"/>
              </a:rPr>
              <a:t>Vice President, Administrative Services</a:t>
            </a:r>
          </a:p>
          <a:p>
            <a:r>
              <a:rPr lang="en-US" sz="2100" i="1" dirty="0" smtClean="0">
                <a:latin typeface="+mj-lt"/>
              </a:rPr>
              <a:t>Instruction and Finance</a:t>
            </a:r>
            <a:endParaRPr lang="en-US" sz="2100" i="1" dirty="0">
              <a:latin typeface="+mj-lt"/>
            </a:endParaRPr>
          </a:p>
        </p:txBody>
      </p:sp>
      <p:sp>
        <p:nvSpPr>
          <p:cNvPr id="13" name="Rectangle 12"/>
          <p:cNvSpPr/>
          <p:nvPr/>
        </p:nvSpPr>
        <p:spPr>
          <a:xfrm>
            <a:off x="1981200" y="699728"/>
            <a:ext cx="5502279" cy="707886"/>
          </a:xfrm>
          <a:prstGeom prst="rect">
            <a:avLst/>
          </a:prstGeom>
        </p:spPr>
        <p:txBody>
          <a:bodyPr wrap="square" anchor="ctr">
            <a:spAutoFit/>
          </a:bodyPr>
          <a:lstStyle/>
          <a:p>
            <a:pP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mj-ea"/>
                <a:cs typeface="Arial" panose="020B0604020202020204" pitchFamily="34" charset="0"/>
              </a:rPr>
              <a:t>SEATTLE CENTRAL</a:t>
            </a:r>
          </a:p>
        </p:txBody>
      </p:sp>
      <p:sp>
        <p:nvSpPr>
          <p:cNvPr id="14" name="TextBox 13"/>
          <p:cNvSpPr txBox="1"/>
          <p:nvPr/>
        </p:nvSpPr>
        <p:spPr>
          <a:xfrm>
            <a:off x="3657600" y="2631897"/>
            <a:ext cx="4191000" cy="954107"/>
          </a:xfrm>
          <a:prstGeom prst="rect">
            <a:avLst/>
          </a:prstGeom>
          <a:noFill/>
        </p:spPr>
        <p:txBody>
          <a:bodyPr wrap="square" rtlCol="0" anchor="ctr">
            <a:spAutoFit/>
          </a:bodyPr>
          <a:lstStyle/>
          <a:p>
            <a:r>
              <a:rPr lang="en-US" sz="2800" b="1" dirty="0" smtClean="0">
                <a:latin typeface="+mn-lt"/>
              </a:rPr>
              <a:t>Public Budget Hearing</a:t>
            </a:r>
          </a:p>
          <a:p>
            <a:r>
              <a:rPr lang="en-US" sz="2800" dirty="0" smtClean="0">
                <a:latin typeface="+mn-lt"/>
              </a:rPr>
              <a:t>Fiscal Year 2016 - 2017</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1404" y="6172200"/>
            <a:ext cx="3755461" cy="481626"/>
          </a:xfrm>
          <a:prstGeom prst="rect">
            <a:avLst/>
          </a:prstGeo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2686408"/>
            <a:ext cx="2633663" cy="288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539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rPr>
              <a:t>SCC &amp; SVI FY2016-17</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endParaRPr>
          </a:p>
        </p:txBody>
      </p:sp>
      <p:sp>
        <p:nvSpPr>
          <p:cNvPr id="5" name="Title 4"/>
          <p:cNvSpPr txBox="1">
            <a:spLocks/>
          </p:cNvSpPr>
          <p:nvPr/>
        </p:nvSpPr>
        <p:spPr>
          <a:xfrm>
            <a:off x="533400" y="1187224"/>
            <a:ext cx="7477125"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Rectangle 5"/>
          <p:cNvSpPr>
            <a:spLocks noChangeArrowheads="1"/>
          </p:cNvSpPr>
          <p:nvPr/>
        </p:nvSpPr>
        <p:spPr bwMode="auto">
          <a:xfrm>
            <a:off x="533400" y="1718131"/>
            <a:ext cx="7924800" cy="5139869"/>
          </a:xfrm>
          <a:prstGeom prst="rect">
            <a:avLst/>
          </a:prstGeom>
          <a:noFill/>
          <a:ln w="9525">
            <a:noFill/>
            <a:miter lim="800000"/>
            <a:headEnd/>
            <a:tailEnd/>
          </a:ln>
        </p:spPr>
        <p:txBody>
          <a:bodyPr wrap="square">
            <a:spAutoFit/>
          </a:bodyPr>
          <a:lstStyle/>
          <a:p>
            <a:pPr marL="457200" lvl="2"/>
            <a:endParaRPr lang="en-US" sz="2000" dirty="0">
              <a:latin typeface="Calibri" pitchFamily="34" charset="0"/>
            </a:endParaRPr>
          </a:p>
          <a:p>
            <a:pPr lvl="2" indent="-457200">
              <a:buFont typeface="Wingdings" panose="05000000000000000000" pitchFamily="2" charset="2"/>
              <a:buChar char="Ø"/>
            </a:pPr>
            <a:r>
              <a:rPr lang="en-US" sz="2400" dirty="0">
                <a:latin typeface="Arial" pitchFamily="34" charset="0"/>
                <a:cs typeface="Arial" pitchFamily="34" charset="0"/>
              </a:rPr>
              <a:t>Declining enrollments (as of end of Winter 2016)</a:t>
            </a:r>
          </a:p>
          <a:p>
            <a:pPr marL="1257300" lvl="3" indent="-342900">
              <a:buFont typeface="Arial" panose="020B0604020202020204" pitchFamily="34" charset="0"/>
              <a:buChar char="•"/>
            </a:pPr>
            <a:r>
              <a:rPr lang="en-US" sz="2400" dirty="0">
                <a:latin typeface="Arial" pitchFamily="34" charset="0"/>
                <a:cs typeface="Arial" pitchFamily="34" charset="0"/>
              </a:rPr>
              <a:t>Central ~87% of target (630 FTEs under goal)</a:t>
            </a:r>
          </a:p>
          <a:p>
            <a:pPr marL="1257300" lvl="3" indent="-342900">
              <a:buFont typeface="Arial" panose="020B0604020202020204" pitchFamily="34" charset="0"/>
              <a:buChar char="•"/>
            </a:pPr>
            <a:r>
              <a:rPr lang="en-US" sz="2400" dirty="0">
                <a:latin typeface="Arial" pitchFamily="34" charset="0"/>
                <a:cs typeface="Arial" pitchFamily="34" charset="0"/>
              </a:rPr>
              <a:t>SVI ~55% of target (231 FTEs under goal)</a:t>
            </a:r>
            <a:br>
              <a:rPr lang="en-US" sz="2400" dirty="0">
                <a:latin typeface="Arial" pitchFamily="34" charset="0"/>
                <a:cs typeface="Arial" pitchFamily="34" charset="0"/>
              </a:rPr>
            </a:br>
            <a:endParaRPr lang="en-US" sz="2400" dirty="0">
              <a:latin typeface="Arial" pitchFamily="34" charset="0"/>
              <a:cs typeface="Arial" pitchFamily="34" charset="0"/>
            </a:endParaRPr>
          </a:p>
          <a:p>
            <a:pPr lvl="2" indent="-457200">
              <a:buFont typeface="Wingdings" panose="05000000000000000000" pitchFamily="2" charset="2"/>
              <a:buChar char="Ø"/>
            </a:pPr>
            <a:r>
              <a:rPr lang="en-US" sz="2400" dirty="0">
                <a:latin typeface="Arial" pitchFamily="34" charset="0"/>
                <a:cs typeface="Arial" pitchFamily="34" charset="0"/>
              </a:rPr>
              <a:t>Decreasing tuition and state revenue</a:t>
            </a:r>
            <a:br>
              <a:rPr lang="en-US" sz="2400" dirty="0">
                <a:latin typeface="Arial" pitchFamily="34" charset="0"/>
                <a:cs typeface="Arial" pitchFamily="34" charset="0"/>
              </a:rPr>
            </a:br>
            <a:endParaRPr lang="en-US" sz="2400" dirty="0">
              <a:latin typeface="Arial" pitchFamily="34" charset="0"/>
              <a:cs typeface="Arial" pitchFamily="34" charset="0"/>
            </a:endParaRPr>
          </a:p>
          <a:p>
            <a:pPr lvl="2" indent="-457200">
              <a:buFont typeface="Wingdings" panose="05000000000000000000" pitchFamily="2" charset="2"/>
              <a:buChar char="Ø"/>
            </a:pPr>
            <a:r>
              <a:rPr lang="en-US" sz="2400" dirty="0">
                <a:latin typeface="Arial" pitchFamily="34" charset="0"/>
                <a:cs typeface="Arial" pitchFamily="34" charset="0"/>
              </a:rPr>
              <a:t>Increasing operational costs </a:t>
            </a:r>
            <a:br>
              <a:rPr lang="en-US" sz="2400" dirty="0">
                <a:latin typeface="Arial" pitchFamily="34" charset="0"/>
                <a:cs typeface="Arial" pitchFamily="34" charset="0"/>
              </a:rPr>
            </a:br>
            <a:endParaRPr lang="en-US" sz="2400" dirty="0">
              <a:latin typeface="Arial" pitchFamily="34" charset="0"/>
              <a:cs typeface="Arial" pitchFamily="34" charset="0"/>
            </a:endParaRPr>
          </a:p>
          <a:p>
            <a:pPr lvl="2" indent="-457200">
              <a:buFont typeface="Wingdings" panose="05000000000000000000" pitchFamily="2" charset="2"/>
              <a:buChar char="Ø"/>
            </a:pPr>
            <a:r>
              <a:rPr lang="en-US" sz="2400" dirty="0">
                <a:latin typeface="Arial" pitchFamily="34" charset="0"/>
                <a:cs typeface="Arial" pitchFamily="34" charset="0"/>
              </a:rPr>
              <a:t>2%  ceiling on the conversion of international students</a:t>
            </a:r>
            <a:br>
              <a:rPr lang="en-US" sz="2400" dirty="0">
                <a:latin typeface="Arial" pitchFamily="34" charset="0"/>
                <a:cs typeface="Arial" pitchFamily="34" charset="0"/>
              </a:rPr>
            </a:br>
            <a:r>
              <a:rPr lang="en-US" sz="2400" dirty="0">
                <a:latin typeface="Arial" pitchFamily="34" charset="0"/>
                <a:cs typeface="Arial" pitchFamily="34" charset="0"/>
              </a:rPr>
              <a:t> </a:t>
            </a:r>
          </a:p>
          <a:p>
            <a:pPr lvl="2" indent="-457200">
              <a:buFont typeface="Wingdings" panose="05000000000000000000" pitchFamily="2" charset="2"/>
              <a:buChar char="Ø"/>
            </a:pPr>
            <a:r>
              <a:rPr lang="en-US" sz="2400" dirty="0">
                <a:latin typeface="Arial" pitchFamily="34" charset="0"/>
                <a:cs typeface="Arial" pitchFamily="34" charset="0"/>
              </a:rPr>
              <a:t>SBCTC’s new allocation model for 2016-17</a:t>
            </a:r>
          </a:p>
          <a:p>
            <a:pPr lvl="2" indent="-457200">
              <a:buFont typeface="Arial" charset="0"/>
              <a:buChar char="•"/>
            </a:pPr>
            <a:endParaRPr lang="en-US" sz="2000" dirty="0">
              <a:latin typeface="Calibri" pitchFamily="34" charset="0"/>
            </a:endParaRPr>
          </a:p>
        </p:txBody>
      </p:sp>
      <p:sp>
        <p:nvSpPr>
          <p:cNvPr id="8" name="Title 4"/>
          <p:cNvSpPr txBox="1">
            <a:spLocks/>
          </p:cNvSpPr>
          <p:nvPr/>
        </p:nvSpPr>
        <p:spPr>
          <a:xfrm>
            <a:off x="228601" y="1143000"/>
            <a:ext cx="3124200"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Book Antiqua" pitchFamily="18" charset="0"/>
              </a:rPr>
              <a:t>Challenges</a:t>
            </a:r>
            <a:endParaRPr lang="en-US" sz="3200" b="1" spc="50" dirty="0">
              <a:ln w="13500">
                <a:solidFill>
                  <a:schemeClr val="accent1">
                    <a:shade val="2500"/>
                    <a:alpha val="6500"/>
                  </a:schemeClr>
                </a:solidFill>
                <a:prstDash val="solid"/>
              </a:ln>
              <a:effectLst>
                <a:innerShdw blurRad="50900" dist="38500" dir="13500000">
                  <a:srgbClr val="000000">
                    <a:alpha val="60000"/>
                  </a:srgbClr>
                </a:innerShdw>
              </a:effectLst>
              <a:latin typeface="Book Antiqua" pitchFamily="18" charset="0"/>
            </a:endParaRPr>
          </a:p>
        </p:txBody>
      </p:sp>
    </p:spTree>
    <p:extLst>
      <p:ext uri="{BB962C8B-B14F-4D97-AF65-F5344CB8AC3E}">
        <p14:creationId xmlns:p14="http://schemas.microsoft.com/office/powerpoint/2010/main" val="2686346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rPr>
              <a:t>SCC &amp; SVI</a:t>
            </a:r>
          </a:p>
        </p:txBody>
      </p:sp>
      <p:sp>
        <p:nvSpPr>
          <p:cNvPr id="5" name="Title 4"/>
          <p:cNvSpPr txBox="1">
            <a:spLocks/>
          </p:cNvSpPr>
          <p:nvPr/>
        </p:nvSpPr>
        <p:spPr>
          <a:xfrm>
            <a:off x="304800" y="1143000"/>
            <a:ext cx="3962400"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spc="50" dirty="0" smtClean="0">
                <a:ln w="13500">
                  <a:solidFill>
                    <a:schemeClr val="accent1">
                      <a:shade val="2500"/>
                      <a:alpha val="6500"/>
                    </a:schemeClr>
                  </a:solidFill>
                  <a:prstDash val="solid"/>
                </a:ln>
                <a:effectLst>
                  <a:innerShdw blurRad="50900" dist="38500" dir="13500000">
                    <a:srgbClr val="000000">
                      <a:alpha val="60000"/>
                    </a:srgbClr>
                  </a:innerShdw>
                </a:effectLst>
                <a:latin typeface="Book Antiqua" pitchFamily="18" charset="0"/>
              </a:rPr>
              <a:t>Enrollment Picture </a:t>
            </a:r>
            <a:endParaRPr lang="en-US" sz="3200" b="1" spc="50" dirty="0">
              <a:ln w="13500">
                <a:solidFill>
                  <a:schemeClr val="accent1">
                    <a:shade val="2500"/>
                    <a:alpha val="6500"/>
                  </a:schemeClr>
                </a:solidFill>
                <a:prstDash val="solid"/>
              </a:ln>
              <a:effectLst>
                <a:innerShdw blurRad="50900" dist="38500" dir="13500000">
                  <a:srgbClr val="000000">
                    <a:alpha val="60000"/>
                  </a:srgbClr>
                </a:innerShdw>
              </a:effectLst>
              <a:latin typeface="Book Antiqua" pitchFamily="18" charset="0"/>
            </a:endParaRPr>
          </a:p>
        </p:txBody>
      </p:sp>
      <p:pic>
        <p:nvPicPr>
          <p:cNvPr id="8"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57400"/>
            <a:ext cx="8265522" cy="3362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6346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0" y="103257"/>
            <a:ext cx="9144000" cy="707886"/>
          </a:xfrm>
          <a:prstGeom prst="rect">
            <a:avLst/>
          </a:prstGeom>
        </p:spPr>
        <p:txBody>
          <a:bodyPr wrap="square">
            <a:spAutoFit/>
          </a:bodyPr>
          <a:lstStyle/>
          <a:p>
            <a:pPr algn="ctr">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rPr>
              <a:t>SCC BUDGET PLANNING </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5" name="Title 4"/>
          <p:cNvSpPr txBox="1">
            <a:spLocks/>
          </p:cNvSpPr>
          <p:nvPr/>
        </p:nvSpPr>
        <p:spPr>
          <a:xfrm>
            <a:off x="533400" y="1187224"/>
            <a:ext cx="7477125"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Rectangle 5"/>
          <p:cNvSpPr>
            <a:spLocks noChangeArrowheads="1"/>
          </p:cNvSpPr>
          <p:nvPr/>
        </p:nvSpPr>
        <p:spPr bwMode="auto">
          <a:xfrm>
            <a:off x="685800" y="1676400"/>
            <a:ext cx="7924800" cy="3416320"/>
          </a:xfrm>
          <a:prstGeom prst="rect">
            <a:avLst/>
          </a:prstGeom>
          <a:noFill/>
          <a:ln w="9525">
            <a:noFill/>
            <a:miter lim="800000"/>
            <a:headEnd/>
            <a:tailEnd/>
          </a:ln>
        </p:spPr>
        <p:txBody>
          <a:bodyPr wrap="square">
            <a:spAutoFit/>
          </a:bodyPr>
          <a:lstStyle/>
          <a:p>
            <a:pPr lvl="2" indent="-457200"/>
            <a:endParaRPr lang="en-US" sz="2800" dirty="0">
              <a:solidFill>
                <a:srgbClr val="FF0000"/>
              </a:solidFill>
              <a:latin typeface="Calibri" pitchFamily="34" charset="0"/>
            </a:endParaRPr>
          </a:p>
          <a:p>
            <a:pPr marL="285750" indent="-285750">
              <a:buFont typeface="Wingdings" pitchFamily="2" charset="2"/>
              <a:buChar char="Ø"/>
            </a:pPr>
            <a:r>
              <a:rPr lang="en-US" sz="2400" b="1" dirty="0"/>
              <a:t>Increasing Enrollment, Retention and Completion </a:t>
            </a:r>
          </a:p>
          <a:p>
            <a:pPr marL="285750" indent="-285750">
              <a:buFont typeface="Wingdings" pitchFamily="2" charset="2"/>
              <a:buChar char="Ø"/>
            </a:pPr>
            <a:endParaRPr lang="en-US" sz="2400" dirty="0"/>
          </a:p>
          <a:p>
            <a:pPr marL="285750" indent="-285750">
              <a:buFont typeface="Wingdings" pitchFamily="2" charset="2"/>
              <a:buChar char="Ø"/>
            </a:pPr>
            <a:r>
              <a:rPr lang="en-US" sz="2400" b="1" dirty="0"/>
              <a:t>Eliminating Institutional Racism, and Achieving </a:t>
            </a:r>
            <a:r>
              <a:rPr lang="en-US" sz="2400" b="1" dirty="0" smtClean="0"/>
              <a:t>Equity </a:t>
            </a:r>
            <a:r>
              <a:rPr lang="en-US" sz="2400" b="1" dirty="0"/>
              <a:t>and Diversity</a:t>
            </a:r>
            <a:r>
              <a:rPr lang="en-US" sz="2400" dirty="0"/>
              <a:t> </a:t>
            </a:r>
          </a:p>
          <a:p>
            <a:pPr>
              <a:buFont typeface="Wingdings" pitchFamily="2" charset="2"/>
              <a:buChar char="Ø"/>
            </a:pPr>
            <a:endParaRPr lang="en-US" sz="2400" dirty="0"/>
          </a:p>
          <a:p>
            <a:pPr marL="285750" indent="-285750">
              <a:buFont typeface="Wingdings" pitchFamily="2" charset="2"/>
              <a:buChar char="Ø"/>
            </a:pPr>
            <a:r>
              <a:rPr lang="en-US" sz="2400" b="1" dirty="0"/>
              <a:t>Building Community</a:t>
            </a:r>
            <a:endParaRPr lang="en-US" sz="2400" dirty="0"/>
          </a:p>
          <a:p>
            <a:pPr lvl="3" indent="-457200">
              <a:buFont typeface="Wingdings" panose="05000000000000000000" pitchFamily="2" charset="2"/>
              <a:buChar char="Ø"/>
            </a:pPr>
            <a:endParaRPr lang="en-US" sz="2000" dirty="0">
              <a:solidFill>
                <a:srgbClr val="FF0000"/>
              </a:solidFill>
              <a:latin typeface="Calibri" pitchFamily="34" charset="0"/>
            </a:endParaRPr>
          </a:p>
          <a:p>
            <a:pPr lvl="2" indent="-457200">
              <a:buFont typeface="Arial" charset="0"/>
              <a:buChar char="•"/>
            </a:pPr>
            <a:endParaRPr lang="en-US" sz="2400" dirty="0">
              <a:solidFill>
                <a:srgbClr val="FF0000"/>
              </a:solidFill>
              <a:latin typeface="Calibri" pitchFamily="34" charset="0"/>
            </a:endParaRPr>
          </a:p>
        </p:txBody>
      </p:sp>
      <p:sp>
        <p:nvSpPr>
          <p:cNvPr id="8" name="Title 4"/>
          <p:cNvSpPr txBox="1">
            <a:spLocks/>
          </p:cNvSpPr>
          <p:nvPr/>
        </p:nvSpPr>
        <p:spPr>
          <a:xfrm>
            <a:off x="457200" y="1143000"/>
            <a:ext cx="6705600"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r>
              <a:rPr lang="en-US" sz="3200" b="1" dirty="0" smtClean="0">
                <a:latin typeface="Book Antiqua" pitchFamily="18" charset="0"/>
              </a:rPr>
              <a:t>Strategic Priorities for FY2016-17:</a:t>
            </a:r>
            <a:endParaRPr lang="en-US" sz="3200" b="1" dirty="0">
              <a:latin typeface="Book Antiqua" pitchFamily="18" charset="0"/>
            </a:endParaRPr>
          </a:p>
        </p:txBody>
      </p:sp>
    </p:spTree>
    <p:extLst>
      <p:ext uri="{BB962C8B-B14F-4D97-AF65-F5344CB8AC3E}">
        <p14:creationId xmlns:p14="http://schemas.microsoft.com/office/powerpoint/2010/main" val="26863461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rPr>
              <a:t>SCC BUDGET PLANNING </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itle 4"/>
          <p:cNvSpPr txBox="1">
            <a:spLocks/>
          </p:cNvSpPr>
          <p:nvPr/>
        </p:nvSpPr>
        <p:spPr>
          <a:xfrm>
            <a:off x="533400" y="1187224"/>
            <a:ext cx="7477125"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Rectangle 5"/>
          <p:cNvSpPr>
            <a:spLocks noChangeArrowheads="1"/>
          </p:cNvSpPr>
          <p:nvPr/>
        </p:nvSpPr>
        <p:spPr bwMode="auto">
          <a:xfrm>
            <a:off x="-152400" y="1981200"/>
            <a:ext cx="8001000" cy="5509200"/>
          </a:xfrm>
          <a:prstGeom prst="rect">
            <a:avLst/>
          </a:prstGeom>
          <a:noFill/>
          <a:ln w="9525">
            <a:noFill/>
            <a:miter lim="800000"/>
            <a:headEnd/>
            <a:tailEnd/>
          </a:ln>
        </p:spPr>
        <p:txBody>
          <a:bodyPr wrap="square">
            <a:spAutoFit/>
          </a:bodyPr>
          <a:lstStyle/>
          <a:p>
            <a:pPr lvl="3" indent="-457200">
              <a:buFont typeface="Wingdings" panose="05000000000000000000" pitchFamily="2" charset="2"/>
              <a:buChar char="Ø"/>
            </a:pPr>
            <a:r>
              <a:rPr lang="en-US" sz="2400" dirty="0" smtClean="0">
                <a:latin typeface="Arial" pitchFamily="34" charset="0"/>
                <a:cs typeface="Arial" pitchFamily="34" charset="0"/>
              </a:rPr>
              <a:t>Maintaining </a:t>
            </a:r>
            <a:r>
              <a:rPr lang="en-US" sz="2400" dirty="0">
                <a:latin typeface="Arial" pitchFamily="34" charset="0"/>
                <a:cs typeface="Arial" pitchFamily="34" charset="0"/>
              </a:rPr>
              <a:t>current base funding level(s)</a:t>
            </a:r>
          </a:p>
          <a:p>
            <a:pPr lvl="4" indent="-457200">
              <a:buFont typeface="Arial" charset="0"/>
              <a:buChar char="•"/>
            </a:pPr>
            <a:r>
              <a:rPr lang="en-US" sz="2400" dirty="0">
                <a:latin typeface="Arial" pitchFamily="34" charset="0"/>
                <a:cs typeface="Arial" pitchFamily="34" charset="0"/>
              </a:rPr>
              <a:t>Sustain/increase FTEs</a:t>
            </a:r>
          </a:p>
          <a:p>
            <a:pPr lvl="4" indent="-457200">
              <a:buFont typeface="Arial" charset="0"/>
              <a:buChar char="•"/>
            </a:pPr>
            <a:r>
              <a:rPr lang="en-US" sz="2400" dirty="0">
                <a:latin typeface="Arial" pitchFamily="34" charset="0"/>
                <a:cs typeface="Arial" pitchFamily="34" charset="0"/>
              </a:rPr>
              <a:t>Engage employee in strategic </a:t>
            </a:r>
            <a:r>
              <a:rPr lang="en-US" sz="2400" dirty="0" smtClean="0">
                <a:latin typeface="Arial" pitchFamily="34" charset="0"/>
                <a:cs typeface="Arial" pitchFamily="34" charset="0"/>
              </a:rPr>
              <a:t>enrollment</a:t>
            </a:r>
          </a:p>
          <a:p>
            <a:pPr lvl="4" indent="-457200"/>
            <a:endParaRPr lang="en-US" sz="2400" dirty="0" smtClean="0">
              <a:latin typeface="Arial" pitchFamily="34" charset="0"/>
              <a:cs typeface="Arial" pitchFamily="34" charset="0"/>
            </a:endParaRPr>
          </a:p>
          <a:p>
            <a:pPr lvl="3" indent="-457200">
              <a:buFont typeface="Wingdings" panose="05000000000000000000" pitchFamily="2" charset="2"/>
              <a:buChar char="Ø"/>
            </a:pPr>
            <a:r>
              <a:rPr lang="en-US" sz="2400" dirty="0" smtClean="0">
                <a:latin typeface="Arial" pitchFamily="34" charset="0"/>
                <a:cs typeface="Arial" pitchFamily="34" charset="0"/>
              </a:rPr>
              <a:t>Using </a:t>
            </a:r>
            <a:r>
              <a:rPr lang="en-US" sz="2400" dirty="0">
                <a:latin typeface="Arial" pitchFamily="34" charset="0"/>
                <a:cs typeface="Arial" pitchFamily="34" charset="0"/>
              </a:rPr>
              <a:t>reserves to offset cut in tuition allocation for 2016 - 2017</a:t>
            </a:r>
          </a:p>
          <a:p>
            <a:pPr lvl="4" indent="-457200">
              <a:buFont typeface="Arial" charset="0"/>
              <a:buChar char="•"/>
            </a:pPr>
            <a:r>
              <a:rPr lang="en-US" sz="2400" dirty="0">
                <a:latin typeface="Arial" pitchFamily="34" charset="0"/>
                <a:cs typeface="Arial" pitchFamily="34" charset="0"/>
              </a:rPr>
              <a:t>Use remaining carry-forward </a:t>
            </a:r>
            <a:r>
              <a:rPr lang="en-US" sz="2400" dirty="0" smtClean="0">
                <a:latin typeface="Arial" pitchFamily="34" charset="0"/>
                <a:cs typeface="Arial" pitchFamily="34" charset="0"/>
              </a:rPr>
              <a:t>savings</a:t>
            </a:r>
          </a:p>
          <a:p>
            <a:pPr lvl="4" indent="-457200"/>
            <a:endParaRPr lang="en-US" sz="2400" dirty="0">
              <a:latin typeface="Arial" pitchFamily="34" charset="0"/>
              <a:cs typeface="Arial" pitchFamily="34" charset="0"/>
            </a:endParaRPr>
          </a:p>
          <a:p>
            <a:pPr lvl="3" indent="-457200">
              <a:buFont typeface="Wingdings" panose="05000000000000000000" pitchFamily="2" charset="2"/>
              <a:buChar char="Ø"/>
            </a:pPr>
            <a:r>
              <a:rPr lang="en-US" sz="2400" dirty="0" smtClean="0">
                <a:latin typeface="Arial" pitchFamily="34" charset="0"/>
                <a:cs typeface="Arial" pitchFamily="34" charset="0"/>
              </a:rPr>
              <a:t>Use part-time faculty funding </a:t>
            </a:r>
            <a:r>
              <a:rPr lang="en-US" sz="2400" dirty="0">
                <a:latin typeface="Arial" pitchFamily="34" charset="0"/>
                <a:cs typeface="Arial" pitchFamily="34" charset="0"/>
              </a:rPr>
              <a:t>strategically to achieve </a:t>
            </a:r>
            <a:r>
              <a:rPr lang="en-US" sz="2400" dirty="0" smtClean="0">
                <a:latin typeface="Arial" pitchFamily="34" charset="0"/>
                <a:cs typeface="Arial" pitchFamily="34" charset="0"/>
              </a:rPr>
              <a:t>priorities</a:t>
            </a:r>
            <a:endParaRPr lang="en-US" sz="2400" dirty="0">
              <a:latin typeface="Arial" pitchFamily="34" charset="0"/>
              <a:cs typeface="Arial" pitchFamily="34" charset="0"/>
            </a:endParaRPr>
          </a:p>
          <a:p>
            <a:pPr lvl="4" indent="-457200">
              <a:buFont typeface="Arial" charset="0"/>
              <a:buChar char="•"/>
            </a:pPr>
            <a:r>
              <a:rPr lang="en-US" sz="2400" dirty="0">
                <a:latin typeface="Arial" pitchFamily="34" charset="0"/>
                <a:cs typeface="Arial" pitchFamily="34" charset="0"/>
              </a:rPr>
              <a:t>As necessary, shift part-time faculty funding to programs with high FTE generation</a:t>
            </a:r>
          </a:p>
          <a:p>
            <a:pPr lvl="4" indent="-457200">
              <a:buFont typeface="Arial" charset="0"/>
              <a:buChar char="•"/>
            </a:pPr>
            <a:endParaRPr lang="en-US" sz="2000" dirty="0">
              <a:latin typeface="Calibri" pitchFamily="34" charset="0"/>
            </a:endParaRPr>
          </a:p>
          <a:p>
            <a:pPr lvl="3" indent="-457200">
              <a:buFont typeface="Arial" charset="0"/>
              <a:buChar char="•"/>
            </a:pPr>
            <a:endParaRPr lang="en-US" sz="2000" dirty="0">
              <a:latin typeface="Calibri" pitchFamily="34" charset="0"/>
            </a:endParaRPr>
          </a:p>
          <a:p>
            <a:pPr lvl="2" indent="-457200">
              <a:buFont typeface="Arial" charset="0"/>
              <a:buChar char="•"/>
            </a:pPr>
            <a:endParaRPr lang="en-US" sz="2400" dirty="0">
              <a:latin typeface="Calibri" pitchFamily="34" charset="0"/>
            </a:endParaRPr>
          </a:p>
        </p:txBody>
      </p:sp>
      <p:sp>
        <p:nvSpPr>
          <p:cNvPr id="8" name="Title 4"/>
          <p:cNvSpPr txBox="1">
            <a:spLocks/>
          </p:cNvSpPr>
          <p:nvPr/>
        </p:nvSpPr>
        <p:spPr>
          <a:xfrm>
            <a:off x="457200" y="1143000"/>
            <a:ext cx="8153400"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r>
              <a:rPr lang="en-US" sz="3200" b="1" dirty="0" smtClean="0">
                <a:latin typeface="Book Antiqua" pitchFamily="18" charset="0"/>
                <a:cs typeface="Arial" pitchFamily="34" charset="0"/>
              </a:rPr>
              <a:t>Budget Planning Principles for FY</a:t>
            </a:r>
            <a:r>
              <a:rPr lang="en-US" sz="3200" b="1" dirty="0" smtClean="0">
                <a:latin typeface="Book Antiqua" pitchFamily="18" charset="0"/>
              </a:rPr>
              <a:t>2016-17:</a:t>
            </a:r>
            <a:endParaRPr lang="en-US" sz="3200" b="1" dirty="0">
              <a:latin typeface="Book Antiqua" pitchFamily="18" charset="0"/>
            </a:endParaRPr>
          </a:p>
        </p:txBody>
      </p:sp>
    </p:spTree>
    <p:extLst>
      <p:ext uri="{BB962C8B-B14F-4D97-AF65-F5344CB8AC3E}">
        <p14:creationId xmlns:p14="http://schemas.microsoft.com/office/powerpoint/2010/main" val="2686346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ook Antiqua" pitchFamily="18" charset="0"/>
              </a:rPr>
              <a:t>SCC BUDGET PLANNING </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itle 4"/>
          <p:cNvSpPr txBox="1">
            <a:spLocks/>
          </p:cNvSpPr>
          <p:nvPr/>
        </p:nvSpPr>
        <p:spPr>
          <a:xfrm>
            <a:off x="533400" y="1187224"/>
            <a:ext cx="7477125"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Rectangle 5"/>
          <p:cNvSpPr>
            <a:spLocks noChangeArrowheads="1"/>
          </p:cNvSpPr>
          <p:nvPr/>
        </p:nvSpPr>
        <p:spPr bwMode="auto">
          <a:xfrm>
            <a:off x="-457200" y="1981201"/>
            <a:ext cx="8839200" cy="5632311"/>
          </a:xfrm>
          <a:prstGeom prst="rect">
            <a:avLst/>
          </a:prstGeom>
          <a:noFill/>
          <a:ln w="9525">
            <a:noFill/>
            <a:miter lim="800000"/>
            <a:headEnd/>
            <a:tailEnd/>
          </a:ln>
        </p:spPr>
        <p:txBody>
          <a:bodyPr wrap="square">
            <a:spAutoFit/>
          </a:bodyPr>
          <a:lstStyle/>
          <a:p>
            <a:pPr marL="1257300" lvl="3" indent="-342900">
              <a:buFont typeface="Wingdings" pitchFamily="2" charset="2"/>
              <a:buChar char="Ø"/>
            </a:pPr>
            <a:r>
              <a:rPr lang="en-US" sz="2400" dirty="0" smtClean="0">
                <a:latin typeface="Arial" pitchFamily="34" charset="0"/>
                <a:cs typeface="Arial" pitchFamily="34" charset="0"/>
              </a:rPr>
              <a:t>Only one-time requests </a:t>
            </a:r>
          </a:p>
          <a:p>
            <a:pPr marL="1257300" lvl="3" indent="-342900"/>
            <a:endParaRPr lang="en-US" sz="800" dirty="0" smtClean="0">
              <a:latin typeface="Arial" pitchFamily="34" charset="0"/>
              <a:cs typeface="Arial" pitchFamily="34" charset="0"/>
            </a:endParaRPr>
          </a:p>
          <a:p>
            <a:pPr marL="1257300" lvl="3" indent="-342900">
              <a:buFont typeface="Wingdings" pitchFamily="2" charset="2"/>
              <a:buChar char="Ø"/>
            </a:pPr>
            <a:r>
              <a:rPr lang="en-US" sz="2400" dirty="0" smtClean="0">
                <a:latin typeface="Arial" pitchFamily="34" charset="0"/>
                <a:cs typeface="Arial" pitchFamily="34" charset="0"/>
              </a:rPr>
              <a:t>Each major unit (Instruction, Student Services, Admin Services, &amp; President’s Office) will draft proposals to be ranked by the College Council Resource Allocation Sub Committee (RASC)</a:t>
            </a:r>
          </a:p>
          <a:p>
            <a:pPr marL="1257300" lvl="3" indent="-342900"/>
            <a:endParaRPr lang="en-US" sz="800" dirty="0" smtClean="0">
              <a:latin typeface="Arial" pitchFamily="34" charset="0"/>
              <a:cs typeface="Arial" pitchFamily="34" charset="0"/>
            </a:endParaRPr>
          </a:p>
          <a:p>
            <a:pPr marL="1257300" lvl="3" indent="-342900">
              <a:buFont typeface="Wingdings" pitchFamily="2" charset="2"/>
              <a:buChar char="Ø"/>
            </a:pPr>
            <a:r>
              <a:rPr lang="en-US" sz="2400" dirty="0" smtClean="0">
                <a:latin typeface="Arial" pitchFamily="34" charset="0"/>
                <a:cs typeface="Arial" pitchFamily="34" charset="0"/>
              </a:rPr>
              <a:t>College Council RASC will make recommendations to the Cabinet</a:t>
            </a:r>
          </a:p>
          <a:p>
            <a:pPr marL="1257300" lvl="3" indent="-342900"/>
            <a:endParaRPr lang="en-US" sz="800" dirty="0" smtClean="0">
              <a:latin typeface="Arial" pitchFamily="34" charset="0"/>
              <a:cs typeface="Arial" pitchFamily="34" charset="0"/>
            </a:endParaRPr>
          </a:p>
          <a:p>
            <a:pPr marL="1257300" lvl="3" indent="-342900">
              <a:buFont typeface="Wingdings" pitchFamily="2" charset="2"/>
              <a:buChar char="Ø"/>
            </a:pPr>
            <a:r>
              <a:rPr lang="en-US" sz="2400" dirty="0" smtClean="0">
                <a:latin typeface="Arial" pitchFamily="34" charset="0"/>
                <a:cs typeface="Arial" pitchFamily="34" charset="0"/>
              </a:rPr>
              <a:t>Instructional Administrators will develop part-time budget</a:t>
            </a:r>
          </a:p>
          <a:p>
            <a:pPr marL="1257300" lvl="3" indent="-342900"/>
            <a:endParaRPr lang="en-US" sz="800" dirty="0" smtClean="0">
              <a:latin typeface="Arial" pitchFamily="34" charset="0"/>
              <a:cs typeface="Arial" pitchFamily="34" charset="0"/>
            </a:endParaRPr>
          </a:p>
          <a:p>
            <a:pPr marL="1257300" lvl="3" indent="-342900">
              <a:buFont typeface="Wingdings" pitchFamily="2" charset="2"/>
              <a:buChar char="Ø"/>
            </a:pPr>
            <a:r>
              <a:rPr lang="en-US" sz="2400" dirty="0" smtClean="0">
                <a:latin typeface="Arial" pitchFamily="34" charset="0"/>
                <a:cs typeface="Arial" pitchFamily="34" charset="0"/>
              </a:rPr>
              <a:t>President’s Cabinet will review and make decisions on budget proposals</a:t>
            </a:r>
          </a:p>
          <a:p>
            <a:pPr lvl="4" indent="-457200">
              <a:buFont typeface="Arial" charset="0"/>
              <a:buChar char="•"/>
            </a:pPr>
            <a:endParaRPr lang="en-US" sz="2000" dirty="0">
              <a:latin typeface="Calibri" pitchFamily="34" charset="0"/>
            </a:endParaRPr>
          </a:p>
          <a:p>
            <a:pPr lvl="3" indent="-457200">
              <a:buFont typeface="Arial" charset="0"/>
              <a:buChar char="•"/>
            </a:pPr>
            <a:endParaRPr lang="en-US" sz="2000" dirty="0">
              <a:latin typeface="Calibri" pitchFamily="34" charset="0"/>
            </a:endParaRPr>
          </a:p>
          <a:p>
            <a:pPr lvl="2" indent="-457200">
              <a:buFont typeface="Arial" charset="0"/>
              <a:buChar char="•"/>
            </a:pPr>
            <a:endParaRPr lang="en-US" sz="2400" dirty="0">
              <a:latin typeface="Calibri" pitchFamily="34" charset="0"/>
            </a:endParaRPr>
          </a:p>
        </p:txBody>
      </p:sp>
      <p:sp>
        <p:nvSpPr>
          <p:cNvPr id="8" name="Title 4"/>
          <p:cNvSpPr txBox="1">
            <a:spLocks/>
          </p:cNvSpPr>
          <p:nvPr/>
        </p:nvSpPr>
        <p:spPr>
          <a:xfrm>
            <a:off x="228600" y="1143000"/>
            <a:ext cx="8915400" cy="685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r>
              <a:rPr lang="en-US" sz="2800" b="1" dirty="0" smtClean="0">
                <a:latin typeface="Book Antiqua" pitchFamily="18" charset="0"/>
              </a:rPr>
              <a:t>Budget Development &amp; Planning Process for </a:t>
            </a:r>
          </a:p>
          <a:p>
            <a:pPr marL="0" lvl="1"/>
            <a:r>
              <a:rPr lang="en-US" sz="2800" b="1" dirty="0" smtClean="0">
                <a:latin typeface="Book Antiqua" pitchFamily="18" charset="0"/>
              </a:rPr>
              <a:t>FY2016-17:</a:t>
            </a:r>
            <a:endParaRPr lang="en-US" sz="2800" b="1" dirty="0">
              <a:latin typeface="Book Antiqua" pitchFamily="18" charset="0"/>
            </a:endParaRPr>
          </a:p>
        </p:txBody>
      </p:sp>
    </p:spTree>
    <p:extLst>
      <p:ext uri="{BB962C8B-B14F-4D97-AF65-F5344CB8AC3E}">
        <p14:creationId xmlns:p14="http://schemas.microsoft.com/office/powerpoint/2010/main" val="26863461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549729" y="541896"/>
            <a:ext cx="8077200" cy="1219200"/>
          </a:xfrm>
          <a:prstGeom prst="roundRect">
            <a:avLst/>
          </a:prstGeom>
          <a:solidFill>
            <a:schemeClr val="tx2">
              <a:lumMod val="60000"/>
              <a:lumOff val="40000"/>
            </a:schemeClr>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TextBox 6"/>
          <p:cNvSpPr txBox="1">
            <a:spLocks noChangeArrowheads="1"/>
          </p:cNvSpPr>
          <p:nvPr/>
        </p:nvSpPr>
        <p:spPr bwMode="auto">
          <a:xfrm>
            <a:off x="3864429" y="4020457"/>
            <a:ext cx="5203371" cy="1154162"/>
          </a:xfrm>
          <a:prstGeom prst="rect">
            <a:avLst/>
          </a:prstGeom>
          <a:noFill/>
          <a:ln w="9525">
            <a:noFill/>
            <a:miter lim="800000"/>
            <a:headEnd/>
            <a:tailEnd/>
          </a:ln>
        </p:spPr>
        <p:txBody>
          <a:bodyPr wrap="square" anchor="ctr">
            <a:spAutoFit/>
          </a:bodyPr>
          <a:lstStyle/>
          <a:p>
            <a:r>
              <a:rPr lang="en-US" sz="2400" dirty="0" smtClean="0">
                <a:latin typeface="+mj-lt"/>
              </a:rPr>
              <a:t>Financial Outlook</a:t>
            </a:r>
            <a:endParaRPr lang="en-US" sz="2400" dirty="0">
              <a:latin typeface="+mj-lt"/>
            </a:endParaRPr>
          </a:p>
          <a:p>
            <a:r>
              <a:rPr lang="en-US" sz="2400" dirty="0" smtClean="0">
                <a:latin typeface="+mj-lt"/>
              </a:rPr>
              <a:t>Andrea Johnson</a:t>
            </a:r>
            <a:endParaRPr lang="en-US" sz="2400" dirty="0">
              <a:latin typeface="+mj-lt"/>
            </a:endParaRPr>
          </a:p>
          <a:p>
            <a:r>
              <a:rPr lang="en-US" sz="2100" i="1" dirty="0" smtClean="0">
                <a:latin typeface="+mj-lt"/>
              </a:rPr>
              <a:t>Vice President, Administrative Services</a:t>
            </a:r>
            <a:endParaRPr lang="en-US" sz="2100" i="1" dirty="0">
              <a:latin typeface="+mj-lt"/>
            </a:endParaRPr>
          </a:p>
        </p:txBody>
      </p:sp>
      <p:sp>
        <p:nvSpPr>
          <p:cNvPr id="13" name="Rectangle 12"/>
          <p:cNvSpPr/>
          <p:nvPr/>
        </p:nvSpPr>
        <p:spPr>
          <a:xfrm>
            <a:off x="2452682" y="764774"/>
            <a:ext cx="5502279" cy="707886"/>
          </a:xfrm>
          <a:prstGeom prst="rect">
            <a:avLst/>
          </a:prstGeom>
        </p:spPr>
        <p:txBody>
          <a:bodyPr wrap="square" anchor="ctr">
            <a:spAutoFit/>
          </a:bodyPr>
          <a:lstStyle/>
          <a:p>
            <a:pP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mj-ea"/>
                <a:cs typeface="Arial" panose="020B0604020202020204" pitchFamily="34" charset="0"/>
              </a:rPr>
              <a:t>NORTH SEATTLE</a:t>
            </a:r>
          </a:p>
        </p:txBody>
      </p:sp>
      <p:sp>
        <p:nvSpPr>
          <p:cNvPr id="14" name="TextBox 13"/>
          <p:cNvSpPr txBox="1"/>
          <p:nvPr/>
        </p:nvSpPr>
        <p:spPr>
          <a:xfrm>
            <a:off x="3886200" y="2582635"/>
            <a:ext cx="4191000" cy="954107"/>
          </a:xfrm>
          <a:prstGeom prst="rect">
            <a:avLst/>
          </a:prstGeom>
          <a:noFill/>
        </p:spPr>
        <p:txBody>
          <a:bodyPr wrap="square" rtlCol="0" anchor="ctr">
            <a:spAutoFit/>
          </a:bodyPr>
          <a:lstStyle/>
          <a:p>
            <a:r>
              <a:rPr lang="en-US" sz="2800" b="1" dirty="0" smtClean="0">
                <a:latin typeface="+mn-lt"/>
              </a:rPr>
              <a:t>Public Budget Hearing</a:t>
            </a:r>
          </a:p>
          <a:p>
            <a:r>
              <a:rPr lang="en-US" sz="2800" dirty="0" smtClean="0">
                <a:latin typeface="+mn-lt"/>
              </a:rPr>
              <a:t>Fiscal Year 2016 - 2017</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3214" y="5867400"/>
            <a:ext cx="2803522" cy="833679"/>
          </a:xfrm>
          <a:prstGeom prst="rect">
            <a:avLst/>
          </a:prstGeom>
        </p:spPr>
      </p:pic>
      <p:pic>
        <p:nvPicPr>
          <p:cNvPr id="3" name="Picture 2"/>
          <p:cNvPicPr>
            <a:picLocks noChangeAspect="1"/>
          </p:cNvPicPr>
          <p:nvPr/>
        </p:nvPicPr>
        <p:blipFill>
          <a:blip r:embed="rId4" cstate="print"/>
          <a:stretch>
            <a:fillRect/>
          </a:stretch>
        </p:blipFill>
        <p:spPr>
          <a:xfrm>
            <a:off x="428472" y="2612571"/>
            <a:ext cx="3446842" cy="2585132"/>
          </a:xfrm>
          <a:prstGeom prst="rect">
            <a:avLst/>
          </a:prstGeom>
        </p:spPr>
      </p:pic>
    </p:spTree>
    <p:extLst>
      <p:ext uri="{BB962C8B-B14F-4D97-AF65-F5344CB8AC3E}">
        <p14:creationId xmlns:p14="http://schemas.microsoft.com/office/powerpoint/2010/main" val="204447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D9DCEB"/>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504825" y="149423"/>
            <a:ext cx="80010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Mission</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2" name="Rectangle 11"/>
          <p:cNvSpPr>
            <a:spLocks noChangeArrowheads="1"/>
          </p:cNvSpPr>
          <p:nvPr/>
        </p:nvSpPr>
        <p:spPr bwMode="auto">
          <a:xfrm>
            <a:off x="952500" y="2133598"/>
            <a:ext cx="7239000" cy="2554545"/>
          </a:xfrm>
          <a:prstGeom prst="rect">
            <a:avLst/>
          </a:prstGeom>
          <a:noFill/>
          <a:ln w="9525">
            <a:noFill/>
            <a:miter lim="800000"/>
            <a:headEnd/>
            <a:tailEnd/>
          </a:ln>
        </p:spPr>
        <p:txBody>
          <a:bodyPr wrap="square">
            <a:spAutoFit/>
          </a:bodyPr>
          <a:lstStyle/>
          <a:p>
            <a:pPr algn="ctr"/>
            <a:r>
              <a:rPr lang="en-US" sz="3200" dirty="0" smtClean="0">
                <a:latin typeface="Calibri" pitchFamily="34" charset="0"/>
              </a:rPr>
              <a:t>Seattle </a:t>
            </a:r>
            <a:r>
              <a:rPr lang="en-US" sz="3200" dirty="0">
                <a:latin typeface="Calibri" pitchFamily="34" charset="0"/>
              </a:rPr>
              <a:t>Colleges </a:t>
            </a:r>
            <a:endParaRPr lang="en-US" sz="3200" dirty="0" smtClean="0">
              <a:latin typeface="Calibri" pitchFamily="34" charset="0"/>
            </a:endParaRPr>
          </a:p>
          <a:p>
            <a:pPr algn="ctr"/>
            <a:r>
              <a:rPr lang="en-US" sz="3200" dirty="0" smtClean="0">
                <a:latin typeface="Calibri" pitchFamily="34" charset="0"/>
              </a:rPr>
              <a:t>will </a:t>
            </a:r>
            <a:r>
              <a:rPr lang="en-US" sz="3200" dirty="0">
                <a:latin typeface="Calibri" pitchFamily="34" charset="0"/>
              </a:rPr>
              <a:t>provide excellent, accessible </a:t>
            </a:r>
            <a:r>
              <a:rPr lang="en-US" sz="3200" b="1" dirty="0">
                <a:latin typeface="Calibri" pitchFamily="34" charset="0"/>
              </a:rPr>
              <a:t>educational opportunities </a:t>
            </a:r>
            <a:endParaRPr lang="en-US" sz="3200" b="1" dirty="0" smtClean="0">
              <a:latin typeface="Calibri" pitchFamily="34" charset="0"/>
            </a:endParaRPr>
          </a:p>
          <a:p>
            <a:pPr algn="ctr"/>
            <a:r>
              <a:rPr lang="en-US" sz="3200" dirty="0" smtClean="0">
                <a:latin typeface="Calibri" pitchFamily="34" charset="0"/>
              </a:rPr>
              <a:t>to </a:t>
            </a:r>
            <a:r>
              <a:rPr lang="en-US" sz="3200" dirty="0">
                <a:latin typeface="Calibri" pitchFamily="34" charset="0"/>
              </a:rPr>
              <a:t>prepare our students for a </a:t>
            </a:r>
            <a:endParaRPr lang="en-US" sz="3200" dirty="0" smtClean="0">
              <a:latin typeface="Calibri" pitchFamily="34" charset="0"/>
            </a:endParaRPr>
          </a:p>
          <a:p>
            <a:pPr algn="ctr"/>
            <a:r>
              <a:rPr lang="en-US" sz="3200" dirty="0" smtClean="0">
                <a:latin typeface="Calibri" pitchFamily="34" charset="0"/>
              </a:rPr>
              <a:t>challenging </a:t>
            </a:r>
            <a:r>
              <a:rPr lang="en-US" sz="3200" dirty="0">
                <a:latin typeface="Calibri" pitchFamily="34" charset="0"/>
              </a:rPr>
              <a:t>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1000"/>
                                        <p:tgtEl>
                                          <p:spTgt spid="1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1000"/>
                                        <p:tgtEl>
                                          <p:spTgt spid="1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1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NORTH SEATTLE</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4" name="Title 1"/>
          <p:cNvSpPr txBox="1">
            <a:spLocks/>
          </p:cNvSpPr>
          <p:nvPr/>
        </p:nvSpPr>
        <p:spPr>
          <a:xfrm>
            <a:off x="504825" y="3894282"/>
            <a:ext cx="6134100" cy="1381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600" dirty="0">
              <a:solidFill>
                <a:schemeClr val="accent4"/>
              </a:solidFill>
            </a:endParaRPr>
          </a:p>
        </p:txBody>
      </p:sp>
      <p:sp>
        <p:nvSpPr>
          <p:cNvPr id="8" name="Title 1"/>
          <p:cNvSpPr txBox="1">
            <a:spLocks/>
          </p:cNvSpPr>
          <p:nvPr/>
        </p:nvSpPr>
        <p:spPr>
          <a:xfrm>
            <a:off x="504825" y="1067385"/>
            <a:ext cx="8042276" cy="1336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pic>
        <p:nvPicPr>
          <p:cNvPr id="2" name="Picture 1"/>
          <p:cNvPicPr>
            <a:picLocks noChangeAspect="1"/>
          </p:cNvPicPr>
          <p:nvPr/>
        </p:nvPicPr>
        <p:blipFill>
          <a:blip r:embed="rId3" cstate="print"/>
          <a:stretch>
            <a:fillRect/>
          </a:stretch>
        </p:blipFill>
        <p:spPr>
          <a:xfrm>
            <a:off x="571308" y="1003802"/>
            <a:ext cx="8077583" cy="5810289"/>
          </a:xfrm>
          <a:prstGeom prst="rect">
            <a:avLst/>
          </a:prstGeom>
        </p:spPr>
      </p:pic>
    </p:spTree>
    <p:extLst>
      <p:ext uri="{BB962C8B-B14F-4D97-AF65-F5344CB8AC3E}">
        <p14:creationId xmlns:p14="http://schemas.microsoft.com/office/powerpoint/2010/main" val="473664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NORTH SEATTLE</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4" name="Title 1"/>
          <p:cNvSpPr txBox="1">
            <a:spLocks/>
          </p:cNvSpPr>
          <p:nvPr/>
        </p:nvSpPr>
        <p:spPr>
          <a:xfrm>
            <a:off x="504825" y="3894282"/>
            <a:ext cx="6134100" cy="1381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600" dirty="0">
              <a:solidFill>
                <a:schemeClr val="accent4"/>
              </a:solidFill>
            </a:endParaRPr>
          </a:p>
        </p:txBody>
      </p:sp>
      <p:sp>
        <p:nvSpPr>
          <p:cNvPr id="8" name="Title 1"/>
          <p:cNvSpPr txBox="1">
            <a:spLocks/>
          </p:cNvSpPr>
          <p:nvPr/>
        </p:nvSpPr>
        <p:spPr>
          <a:xfrm>
            <a:off x="504825" y="1067385"/>
            <a:ext cx="8042276" cy="1336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9" name="Title 1"/>
          <p:cNvSpPr txBox="1">
            <a:spLocks/>
          </p:cNvSpPr>
          <p:nvPr/>
        </p:nvSpPr>
        <p:spPr>
          <a:xfrm>
            <a:off x="0" y="962240"/>
            <a:ext cx="4648200" cy="915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t>Guiding Principles</a:t>
            </a:r>
            <a:endParaRPr lang="en-US" sz="4000" dirty="0"/>
          </a:p>
        </p:txBody>
      </p:sp>
      <p:sp>
        <p:nvSpPr>
          <p:cNvPr id="12" name="Content Placeholder 2"/>
          <p:cNvSpPr txBox="1">
            <a:spLocks/>
          </p:cNvSpPr>
          <p:nvPr/>
        </p:nvSpPr>
        <p:spPr>
          <a:xfrm>
            <a:off x="340115" y="1481601"/>
            <a:ext cx="8371696" cy="5181599"/>
          </a:xfrm>
          <a:prstGeom prst="rect">
            <a:avLst/>
          </a:prstGeom>
        </p:spPr>
        <p:txBody>
          <a:bodyPr vert="horz">
            <a:normAutofit lnSpcReduction="1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2000" b="1" i="0" u="sng" strike="noStrike" kern="1200" cap="none" spc="0" normalizeH="0" baseline="0" noProof="0" dirty="0" smtClean="0">
                <a:ln>
                  <a:noFill/>
                </a:ln>
                <a:solidFill>
                  <a:sysClr val="windowText" lastClr="000000"/>
                </a:solidFill>
                <a:effectLst/>
                <a:uLnTx/>
                <a:uFillTx/>
                <a:latin typeface="Lucida Sans Unicode"/>
                <a:ea typeface="+mn-ea"/>
                <a:cs typeface="+mn-cs"/>
              </a:rPr>
              <a:t>NSC Controlled </a:t>
            </a:r>
            <a:r>
              <a:rPr kumimoji="0" lang="en-US" sz="2000" b="1" i="0" u="none" strike="noStrike" kern="1200" cap="none" spc="0" normalizeH="0" baseline="0" noProof="0" dirty="0" smtClean="0">
                <a:ln>
                  <a:noFill/>
                </a:ln>
                <a:solidFill>
                  <a:sysClr val="windowText" lastClr="000000"/>
                </a:solidFill>
                <a:effectLst/>
                <a:uLnTx/>
                <a:uFillTx/>
                <a:latin typeface="Lucida Sans Unicode"/>
                <a:ea typeface="+mn-ea"/>
                <a:cs typeface="+mn-cs"/>
              </a:rPr>
              <a:t>Guiding Principles:</a:t>
            </a:r>
            <a:endParaRPr kumimoji="0" lang="en-US" sz="1600" b="1"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Lucida Sans Unicode"/>
                <a:ea typeface="+mn-ea"/>
                <a:cs typeface="+mn-cs"/>
              </a:rPr>
              <a:t>NSC will continue to engage external groups, employers, and elected officials to advocate for North and educate them on how their support helps the college fulfill its mission, even, and especially, as state operating budgets decline.</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Lucida Sans Unicode"/>
                <a:ea typeface="+mn-ea"/>
                <a:cs typeface="+mn-cs"/>
              </a:rPr>
              <a:t>NSC will follow our currently stated core themes, mission, vision, and values in the way we treat people as we consider how budget reductions will affect our community.  These values include: caring, collaboration, diversity, innovation, integrity, and quality. </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Lucida Sans Unicode"/>
                <a:ea typeface="+mn-ea"/>
                <a:cs typeface="+mn-cs"/>
              </a:rPr>
              <a:t>NSC will meet all requirements of its varied collective bargaining agreements. </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Lucida Sans Unicode"/>
                <a:ea typeface="+mn-ea"/>
                <a:cs typeface="+mn-cs"/>
              </a:rPr>
              <a:t>NSC will strive to protect FTE generating and “student-facing” programs as best as possible, while looking at the overall program costs related to FTE generation.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800" b="0" i="0" u="none" strike="noStrike" kern="1200" cap="none" spc="0" normalizeH="0" baseline="0" noProof="0" dirty="0" smtClean="0">
                <a:ln>
                  <a:noFill/>
                </a:ln>
                <a:solidFill>
                  <a:sysClr val="windowText" lastClr="000000"/>
                </a:solidFill>
                <a:effectLst/>
                <a:uLnTx/>
                <a:uFillTx/>
                <a:latin typeface="Lucida Sans Unicode"/>
                <a:ea typeface="+mn-ea"/>
                <a:cs typeface="+mn-cs"/>
              </a:rPr>
              <a:t>NSC will review all open/unfilled positions through a more stringent process in order to minimize reductions on currently employed staff.</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9600" b="1" i="1"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4095112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NORTH SEATTLE</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4" name="Title 1"/>
          <p:cNvSpPr txBox="1">
            <a:spLocks/>
          </p:cNvSpPr>
          <p:nvPr/>
        </p:nvSpPr>
        <p:spPr>
          <a:xfrm>
            <a:off x="504825" y="3894282"/>
            <a:ext cx="6134100" cy="1381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600" dirty="0">
              <a:solidFill>
                <a:schemeClr val="accent4"/>
              </a:solidFill>
            </a:endParaRPr>
          </a:p>
        </p:txBody>
      </p:sp>
      <p:sp>
        <p:nvSpPr>
          <p:cNvPr id="8" name="Title 1"/>
          <p:cNvSpPr txBox="1">
            <a:spLocks/>
          </p:cNvSpPr>
          <p:nvPr/>
        </p:nvSpPr>
        <p:spPr>
          <a:xfrm>
            <a:off x="504825" y="1067385"/>
            <a:ext cx="8042276" cy="1336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9" name="Title 1"/>
          <p:cNvSpPr txBox="1">
            <a:spLocks/>
          </p:cNvSpPr>
          <p:nvPr/>
        </p:nvSpPr>
        <p:spPr>
          <a:xfrm>
            <a:off x="0" y="962240"/>
            <a:ext cx="4648200" cy="91583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t>Guiding Principles</a:t>
            </a:r>
            <a:endParaRPr lang="en-US" sz="4000" dirty="0"/>
          </a:p>
        </p:txBody>
      </p:sp>
      <p:sp>
        <p:nvSpPr>
          <p:cNvPr id="11" name="Content Placeholder 2"/>
          <p:cNvSpPr txBox="1">
            <a:spLocks/>
          </p:cNvSpPr>
          <p:nvPr/>
        </p:nvSpPr>
        <p:spPr>
          <a:xfrm>
            <a:off x="342900" y="1440941"/>
            <a:ext cx="8534400" cy="5029199"/>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8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r>
              <a:rPr kumimoji="0" lang="en-US" sz="1900" b="1" i="0" u="sng" strike="noStrike" kern="1200" cap="none" spc="0" normalizeH="0" baseline="0" noProof="0" smtClean="0">
                <a:ln>
                  <a:noFill/>
                </a:ln>
                <a:solidFill>
                  <a:sysClr val="windowText" lastClr="000000"/>
                </a:solidFill>
                <a:effectLst/>
                <a:uLnTx/>
                <a:uFillTx/>
                <a:latin typeface="Lucida Sans Unicode"/>
                <a:ea typeface="+mn-ea"/>
                <a:cs typeface="+mn-cs"/>
              </a:rPr>
              <a:t>NSC Controlled </a:t>
            </a:r>
            <a:r>
              <a:rPr kumimoji="0" lang="en-US" sz="1900" b="1" i="0" u="none" strike="noStrike" kern="1200" cap="none" spc="0" normalizeH="0" baseline="0" noProof="0" smtClean="0">
                <a:ln>
                  <a:noFill/>
                </a:ln>
                <a:solidFill>
                  <a:sysClr val="windowText" lastClr="000000"/>
                </a:solidFill>
                <a:effectLst/>
                <a:uLnTx/>
                <a:uFillTx/>
                <a:latin typeface="Lucida Sans Unicode"/>
                <a:ea typeface="+mn-ea"/>
                <a:cs typeface="+mn-cs"/>
              </a:rPr>
              <a:t>Guiding Principles:</a:t>
            </a:r>
            <a:r>
              <a:rPr kumimoji="0" lang="en-US" sz="1900" b="0" i="0" u="none" strike="noStrike" kern="1200" cap="none" spc="0" normalizeH="0" baseline="0" noProof="0" smtClean="0">
                <a:ln>
                  <a:noFill/>
                </a:ln>
                <a:solidFill>
                  <a:sysClr val="windowText" lastClr="000000"/>
                </a:solidFill>
                <a:effectLst/>
                <a:uLnTx/>
                <a:uFillTx/>
                <a:latin typeface="Lucida Sans Unicode"/>
                <a:ea typeface="+mn-ea"/>
                <a:cs typeface="+mn-cs"/>
              </a:rPr>
              <a:t> </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0" i="0" u="none" strike="noStrike" kern="1200" cap="none" spc="0" normalizeH="0" baseline="0" noProof="0" smtClean="0">
                <a:ln>
                  <a:noFill/>
                </a:ln>
                <a:solidFill>
                  <a:sysClr val="windowText" lastClr="000000"/>
                </a:solidFill>
                <a:effectLst/>
                <a:uLnTx/>
                <a:uFillTx/>
                <a:latin typeface="Lucida Sans Unicode"/>
                <a:ea typeface="+mn-ea"/>
                <a:cs typeface="+mn-cs"/>
              </a:rPr>
              <a:t>NSC will strive to protect, whenever possible, positions funded with permanent funds.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0" i="0" u="none" strike="noStrike" kern="1200" cap="none" spc="0" normalizeH="0" baseline="0" noProof="0" smtClean="0">
                <a:ln>
                  <a:noFill/>
                </a:ln>
                <a:solidFill>
                  <a:sysClr val="windowText" lastClr="000000"/>
                </a:solidFill>
                <a:effectLst/>
                <a:uLnTx/>
                <a:uFillTx/>
                <a:latin typeface="Lucida Sans Unicode"/>
                <a:ea typeface="+mn-ea"/>
                <a:cs typeface="+mn-cs"/>
              </a:rPr>
              <a:t>NSC will consider program fiscal viability in budget decisions.  For example, programs that are considered auxiliary, or self-sustaining must have operating balances that will support their operation.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0" i="0" u="none" strike="noStrike" kern="1200" cap="none" spc="0" normalizeH="0" baseline="0" noProof="0" smtClean="0">
                <a:ln>
                  <a:noFill/>
                </a:ln>
                <a:solidFill>
                  <a:sysClr val="windowText" lastClr="000000"/>
                </a:solidFill>
                <a:effectLst/>
                <a:uLnTx/>
                <a:uFillTx/>
                <a:latin typeface="Lucida Sans Unicode"/>
                <a:ea typeface="+mn-ea"/>
                <a:cs typeface="+mn-cs"/>
              </a:rPr>
              <a:t>NSC will respect the uniqueness, health and quality of our varied programs.  Across the board cuts, although seemingly equitable, have unequal impacts to students and should be avoided.</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0" i="0" u="none" strike="noStrike" kern="1200" cap="none" spc="0" normalizeH="0" baseline="0" noProof="0" smtClean="0">
                <a:ln>
                  <a:noFill/>
                </a:ln>
                <a:solidFill>
                  <a:sysClr val="windowText" lastClr="000000"/>
                </a:solidFill>
                <a:effectLst/>
                <a:uLnTx/>
                <a:uFillTx/>
                <a:latin typeface="Lucida Sans Unicode"/>
                <a:ea typeface="+mn-ea"/>
                <a:cs typeface="+mn-cs"/>
              </a:rPr>
              <a:t>NSC will require that if any reserve funds are used for permanent budget purposes, a detailed and accountable strategy must be put in place to ensure the reserve funds are replenished.</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1900" b="0" i="0" u="none" strike="noStrike" kern="1200" cap="none" spc="0" normalizeH="0" baseline="0" noProof="0" smtClean="0">
                <a:ln>
                  <a:noFill/>
                </a:ln>
                <a:solidFill>
                  <a:sysClr val="windowText" lastClr="000000"/>
                </a:solidFill>
                <a:effectLst/>
                <a:uLnTx/>
                <a:uFillTx/>
                <a:latin typeface="Lucida Sans Unicode"/>
                <a:ea typeface="+mn-ea"/>
                <a:cs typeface="+mn-cs"/>
              </a:rPr>
              <a:t>NSC will closely scrutinize contracts and grants to determine if they are sustainable in both the short and long-term.</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9600" b="1" i="1"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689963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NORTH SEATTLE</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4" name="Title 1"/>
          <p:cNvSpPr txBox="1">
            <a:spLocks/>
          </p:cNvSpPr>
          <p:nvPr/>
        </p:nvSpPr>
        <p:spPr>
          <a:xfrm>
            <a:off x="504825" y="3894282"/>
            <a:ext cx="6134100" cy="1381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600" dirty="0">
              <a:solidFill>
                <a:schemeClr val="accent4"/>
              </a:solidFill>
            </a:endParaRPr>
          </a:p>
        </p:txBody>
      </p:sp>
      <p:sp>
        <p:nvSpPr>
          <p:cNvPr id="8" name="Title 1"/>
          <p:cNvSpPr txBox="1">
            <a:spLocks/>
          </p:cNvSpPr>
          <p:nvPr/>
        </p:nvSpPr>
        <p:spPr>
          <a:xfrm>
            <a:off x="504825" y="1067385"/>
            <a:ext cx="8042276" cy="1336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9" name="Title 1"/>
          <p:cNvSpPr txBox="1">
            <a:spLocks/>
          </p:cNvSpPr>
          <p:nvPr/>
        </p:nvSpPr>
        <p:spPr>
          <a:xfrm>
            <a:off x="384918" y="984613"/>
            <a:ext cx="6162675"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dirty="0" smtClean="0"/>
              <a:t>The State Budget Challenges</a:t>
            </a:r>
            <a:endParaRPr lang="en-US" sz="4000" dirty="0"/>
          </a:p>
        </p:txBody>
      </p:sp>
      <p:sp>
        <p:nvSpPr>
          <p:cNvPr id="11" name="Content Placeholder 2"/>
          <p:cNvSpPr txBox="1">
            <a:spLocks/>
          </p:cNvSpPr>
          <p:nvPr/>
        </p:nvSpPr>
        <p:spPr>
          <a:xfrm>
            <a:off x="457200" y="1735863"/>
            <a:ext cx="8534400" cy="4572000"/>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Lucida Sans Unicode"/>
                <a:ea typeface="+mn-ea"/>
                <a:cs typeface="+mn-cs"/>
              </a:rPr>
              <a:t>New State Allocation Model</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24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Lucida Sans Unicode"/>
                <a:ea typeface="+mn-ea"/>
                <a:cs typeface="+mn-cs"/>
              </a:rPr>
              <a:t>3% Reduction to NSC’s State Operating Budget (approx. $600,000 in permanent reductions for FY 2016-17)</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4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Lucida Sans Unicode"/>
                <a:ea typeface="+mn-ea"/>
                <a:cs typeface="+mn-cs"/>
              </a:rPr>
              <a:t>Additional Permanent Cuts Thru FY 2019-2020 (approx. $74,827 per year)</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2400" b="0" i="0" u="none" strike="sng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Lucida Sans Unicode"/>
                <a:ea typeface="+mn-ea"/>
                <a:cs typeface="+mn-cs"/>
              </a:rPr>
              <a:t>Tuition Reduction</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2400" b="0" i="0" u="none" strike="noStrike" kern="1200" cap="none" spc="0" normalizeH="0" baseline="0" noProof="0" dirty="0" smtClean="0">
              <a:ln>
                <a:noFill/>
              </a:ln>
              <a:solidFill>
                <a:srgbClr val="FF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4800" b="1" i="0" u="none" strike="noStrike" kern="1200" cap="none" spc="0" normalizeH="0" baseline="0" noProof="0" dirty="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1200" b="1" i="0" u="none" strike="noStrike" kern="1200" cap="none" spc="0" normalizeH="0" baseline="0" noProof="0" dirty="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2800" b="1" i="1"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9600" b="1" i="1"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4149843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NORTH SEATTLE</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4" name="Title 1"/>
          <p:cNvSpPr txBox="1">
            <a:spLocks/>
          </p:cNvSpPr>
          <p:nvPr/>
        </p:nvSpPr>
        <p:spPr>
          <a:xfrm>
            <a:off x="504825" y="3894282"/>
            <a:ext cx="6134100" cy="1381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600" dirty="0">
              <a:solidFill>
                <a:schemeClr val="accent4"/>
              </a:solidFill>
            </a:endParaRPr>
          </a:p>
        </p:txBody>
      </p:sp>
      <p:sp>
        <p:nvSpPr>
          <p:cNvPr id="8" name="Title 1"/>
          <p:cNvSpPr txBox="1">
            <a:spLocks/>
          </p:cNvSpPr>
          <p:nvPr/>
        </p:nvSpPr>
        <p:spPr>
          <a:xfrm>
            <a:off x="504825" y="1067385"/>
            <a:ext cx="8042276" cy="1336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9" name="Title 1"/>
          <p:cNvSpPr txBox="1">
            <a:spLocks/>
          </p:cNvSpPr>
          <p:nvPr/>
        </p:nvSpPr>
        <p:spPr>
          <a:xfrm>
            <a:off x="441326" y="969117"/>
            <a:ext cx="501482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smtClean="0"/>
              <a:t>President’s Reductions</a:t>
            </a:r>
            <a:endParaRPr lang="en-US" sz="4000" dirty="0"/>
          </a:p>
        </p:txBody>
      </p:sp>
      <p:sp>
        <p:nvSpPr>
          <p:cNvPr id="11" name="Content Placeholder 2"/>
          <p:cNvSpPr txBox="1">
            <a:spLocks/>
          </p:cNvSpPr>
          <p:nvPr/>
        </p:nvSpPr>
        <p:spPr>
          <a:xfrm>
            <a:off x="520659" y="2112117"/>
            <a:ext cx="8534400" cy="3962400"/>
          </a:xfrm>
          <a:prstGeom prst="rect">
            <a:avLst/>
          </a:prstGeom>
        </p:spPr>
        <p:txBody>
          <a:bodyPr vert="horz">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5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8600" b="0" i="0" u="none" strike="noStrike" kern="1200" cap="none" spc="0" normalizeH="0" baseline="0" noProof="0" smtClean="0">
                <a:ln>
                  <a:noFill/>
                </a:ln>
                <a:solidFill>
                  <a:sysClr val="windowText" lastClr="000000"/>
                </a:solidFill>
                <a:effectLst/>
                <a:uLnTx/>
                <a:uFillTx/>
                <a:latin typeface="Lucida Sans Unicode"/>
                <a:ea typeface="+mn-ea"/>
                <a:cs typeface="+mn-cs"/>
              </a:rPr>
              <a:t>Targeted Budget Reduction at 3% = $40,594</a:t>
            </a:r>
            <a:endParaRPr kumimoji="0" lang="en-US" sz="28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8600" b="0" i="0" u="none" strike="noStrike" kern="1200" cap="none" spc="0" normalizeH="0" baseline="0" noProof="0" smtClean="0">
                <a:ln>
                  <a:noFill/>
                </a:ln>
                <a:solidFill>
                  <a:sysClr val="windowText" lastClr="000000"/>
                </a:solidFill>
                <a:effectLst/>
                <a:uLnTx/>
                <a:uFillTx/>
                <a:latin typeface="Lucida Sans Unicode"/>
                <a:ea typeface="+mn-ea"/>
                <a:cs typeface="+mn-cs"/>
              </a:rPr>
              <a:t>Amount Budget Reduced = $24,097</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8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8600" b="0" i="0" u="none" strike="noStrike" kern="1200" cap="none" spc="0" normalizeH="0" baseline="0" noProof="0" smtClean="0">
                <a:ln>
                  <a:noFill/>
                </a:ln>
                <a:solidFill>
                  <a:sysClr val="windowText" lastClr="000000"/>
                </a:solidFill>
                <a:effectLst/>
                <a:uLnTx/>
                <a:uFillTx/>
                <a:latin typeface="Lucida Sans Unicode"/>
                <a:ea typeface="+mn-ea"/>
                <a:cs typeface="+mn-cs"/>
              </a:rPr>
              <a:t>Reduced Goods and Services Across Presidential Reporting Areas and Councils (e.g., DICE) </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2800" b="0" i="0" u="none" strike="sng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8600" b="0" i="0" u="none" strike="noStrike" kern="1200" cap="none" spc="0" normalizeH="0" baseline="0" noProof="0" smtClean="0">
                <a:ln>
                  <a:noFill/>
                </a:ln>
                <a:solidFill>
                  <a:sysClr val="windowText" lastClr="000000"/>
                </a:solidFill>
                <a:effectLst/>
                <a:uLnTx/>
                <a:uFillTx/>
                <a:latin typeface="Lucida Sans Unicode"/>
                <a:ea typeface="+mn-ea"/>
                <a:cs typeface="+mn-cs"/>
              </a:rPr>
              <a:t>Reduced Travel Budget </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8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20000"/>
              </a:lnSpc>
              <a:spcBef>
                <a:spcPts val="400"/>
              </a:spcBef>
              <a:spcAft>
                <a:spcPts val="0"/>
              </a:spcAft>
              <a:buClr>
                <a:srgbClr val="2DA2BF"/>
              </a:buClr>
              <a:buSzPct val="68000"/>
              <a:buFont typeface="Wingdings 3"/>
              <a:buChar char=""/>
              <a:tabLst/>
              <a:defRPr/>
            </a:pPr>
            <a:r>
              <a:rPr kumimoji="0" lang="en-US" sz="8600" b="0" i="0" u="none" strike="noStrike" kern="1200" cap="none" spc="0" normalizeH="0" baseline="0" noProof="0" smtClean="0">
                <a:ln>
                  <a:noFill/>
                </a:ln>
                <a:solidFill>
                  <a:sysClr val="windowText" lastClr="000000"/>
                </a:solidFill>
                <a:effectLst/>
                <a:uLnTx/>
                <a:uFillTx/>
                <a:latin typeface="Lucida Sans Unicode"/>
                <a:ea typeface="+mn-ea"/>
                <a:cs typeface="+mn-cs"/>
              </a:rPr>
              <a:t>Future Questions Remain for District-wide Consolidation of Positions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4800" b="1" i="0" u="none" strike="noStrike" kern="1200" cap="none" spc="0" normalizeH="0" baseline="0" noProof="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1200" b="1" i="0" u="none" strike="noStrike" kern="1200" cap="none" spc="0" normalizeH="0" baseline="0" noProof="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2800" b="1" i="1"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9600" b="1" i="1"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59585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NORTH SEATTLE</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4" name="Title 1"/>
          <p:cNvSpPr txBox="1">
            <a:spLocks/>
          </p:cNvSpPr>
          <p:nvPr/>
        </p:nvSpPr>
        <p:spPr>
          <a:xfrm>
            <a:off x="504825" y="3894282"/>
            <a:ext cx="6134100" cy="1381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600" dirty="0">
              <a:solidFill>
                <a:schemeClr val="accent4"/>
              </a:solidFill>
            </a:endParaRPr>
          </a:p>
        </p:txBody>
      </p:sp>
      <p:sp>
        <p:nvSpPr>
          <p:cNvPr id="8" name="Title 1"/>
          <p:cNvSpPr txBox="1">
            <a:spLocks/>
          </p:cNvSpPr>
          <p:nvPr/>
        </p:nvSpPr>
        <p:spPr>
          <a:xfrm>
            <a:off x="504825" y="1067385"/>
            <a:ext cx="8042276" cy="1336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9" name="Title 1"/>
          <p:cNvSpPr txBox="1">
            <a:spLocks/>
          </p:cNvSpPr>
          <p:nvPr/>
        </p:nvSpPr>
        <p:spPr>
          <a:xfrm>
            <a:off x="441326" y="1087870"/>
            <a:ext cx="49402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smtClean="0"/>
              <a:t>Instruction Reductions</a:t>
            </a:r>
            <a:endParaRPr lang="en-US" sz="4000" dirty="0"/>
          </a:p>
        </p:txBody>
      </p:sp>
      <p:sp>
        <p:nvSpPr>
          <p:cNvPr id="11" name="Content Placeholder 2"/>
          <p:cNvSpPr txBox="1">
            <a:spLocks/>
          </p:cNvSpPr>
          <p:nvPr/>
        </p:nvSpPr>
        <p:spPr>
          <a:xfrm>
            <a:off x="504825" y="2146465"/>
            <a:ext cx="8534400" cy="4056207"/>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smtClean="0">
                <a:ln>
                  <a:noFill/>
                </a:ln>
                <a:solidFill>
                  <a:sysClr val="windowText" lastClr="000000"/>
                </a:solidFill>
                <a:effectLst/>
                <a:uLnTx/>
                <a:uFillTx/>
                <a:latin typeface="Lucida Sans Unicode"/>
                <a:ea typeface="+mn-ea"/>
                <a:cs typeface="+mn-cs"/>
              </a:rPr>
              <a:t>Targeted Budget Reduction at 3% = $497,831</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smtClean="0">
                <a:ln>
                  <a:noFill/>
                </a:ln>
                <a:solidFill>
                  <a:sysClr val="windowText" lastClr="000000"/>
                </a:solidFill>
                <a:effectLst/>
                <a:uLnTx/>
                <a:uFillTx/>
                <a:latin typeface="Lucida Sans Unicode"/>
                <a:ea typeface="+mn-ea"/>
                <a:cs typeface="+mn-cs"/>
              </a:rPr>
              <a:t>Amount Budget Reduced = $194,544</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621792" marR="0" lvl="1" indent="-228600" algn="l" defTabSz="914400" rtl="0" eaLnBrk="1" fontAlgn="auto" latinLnBrk="0" hangingPunct="1">
              <a:lnSpc>
                <a:spcPct val="170000"/>
              </a:lnSpc>
              <a:spcBef>
                <a:spcPts val="324"/>
              </a:spcBef>
              <a:spcAft>
                <a:spcPts val="0"/>
              </a:spcAft>
              <a:buClr>
                <a:srgbClr val="2DA2BF"/>
              </a:buClr>
              <a:buSzTx/>
              <a:buFont typeface="Verdana"/>
              <a:buChar char="◦"/>
              <a:tabLst/>
              <a:defRPr/>
            </a:pPr>
            <a:r>
              <a:rPr kumimoji="0" lang="en-US" sz="9200" b="0" i="0" u="none" strike="noStrike" kern="1200" cap="none" spc="0" normalizeH="0" baseline="0" noProof="0" smtClean="0">
                <a:ln>
                  <a:noFill/>
                </a:ln>
                <a:solidFill>
                  <a:sysClr val="windowText" lastClr="000000"/>
                </a:solidFill>
                <a:effectLst/>
                <a:uLnTx/>
                <a:uFillTx/>
                <a:latin typeface="Lucida Sans Unicode"/>
                <a:ea typeface="+mn-ea"/>
                <a:cs typeface="+mn-cs"/>
              </a:rPr>
              <a:t>Positions Eliminated:</a:t>
            </a:r>
          </a:p>
          <a:p>
            <a:pPr marL="859536" marR="0" lvl="2" indent="-228600" algn="l" defTabSz="914400" rtl="0" eaLnBrk="1" fontAlgn="auto" latinLnBrk="0" hangingPunct="1">
              <a:lnSpc>
                <a:spcPct val="170000"/>
              </a:lnSpc>
              <a:spcBef>
                <a:spcPts val="350"/>
              </a:spcBef>
              <a:spcAft>
                <a:spcPts val="0"/>
              </a:spcAft>
              <a:buClr>
                <a:srgbClr val="DA1F28"/>
              </a:buClr>
              <a:buSzPct val="100000"/>
              <a:buFont typeface="Wingdings 2"/>
              <a:buChar char=""/>
              <a:tabLst/>
              <a:defRPr/>
            </a:pPr>
            <a:r>
              <a:rPr kumimoji="0" lang="en-US" sz="9000" b="0" i="0" u="none" strike="noStrike" kern="1200" cap="none" spc="0" normalizeH="0" baseline="0" noProof="0" smtClean="0">
                <a:ln>
                  <a:noFill/>
                </a:ln>
                <a:solidFill>
                  <a:sysClr val="windowText" lastClr="000000"/>
                </a:solidFill>
                <a:effectLst/>
                <a:uLnTx/>
                <a:uFillTx/>
                <a:latin typeface="Lucida Sans Unicode"/>
                <a:ea typeface="+mn-ea"/>
                <a:cs typeface="+mn-cs"/>
              </a:rPr>
              <a:t>Associate Dean of Teaching and Learning</a:t>
            </a:r>
          </a:p>
          <a:p>
            <a:pPr marL="859536" marR="0" lvl="2" indent="-228600" algn="l" defTabSz="914400" rtl="0" eaLnBrk="1" fontAlgn="auto" latinLnBrk="0" hangingPunct="1">
              <a:lnSpc>
                <a:spcPct val="170000"/>
              </a:lnSpc>
              <a:spcBef>
                <a:spcPts val="350"/>
              </a:spcBef>
              <a:spcAft>
                <a:spcPts val="0"/>
              </a:spcAft>
              <a:buClr>
                <a:srgbClr val="DA1F28"/>
              </a:buClr>
              <a:buSzPct val="100000"/>
              <a:buFont typeface="Wingdings 2"/>
              <a:buChar char=""/>
              <a:tabLst/>
              <a:defRPr/>
            </a:pPr>
            <a:r>
              <a:rPr kumimoji="0" lang="en-US" sz="9000" b="0" i="0" u="none" strike="noStrike" kern="1200" cap="none" spc="0" normalizeH="0" baseline="0" noProof="0" smtClean="0">
                <a:ln>
                  <a:noFill/>
                </a:ln>
                <a:solidFill>
                  <a:sysClr val="windowText" lastClr="000000"/>
                </a:solidFill>
                <a:effectLst/>
                <a:uLnTx/>
                <a:uFillTx/>
                <a:latin typeface="Lucida Sans Unicode"/>
                <a:ea typeface="+mn-ea"/>
                <a:cs typeface="+mn-cs"/>
              </a:rPr>
              <a:t>AA 4 – Workforce</a:t>
            </a:r>
          </a:p>
          <a:p>
            <a:pPr marL="859536" marR="0" lvl="2" indent="-228600" algn="l" defTabSz="914400" rtl="0" eaLnBrk="1" fontAlgn="auto" latinLnBrk="0" hangingPunct="1">
              <a:lnSpc>
                <a:spcPct val="170000"/>
              </a:lnSpc>
              <a:spcBef>
                <a:spcPts val="350"/>
              </a:spcBef>
              <a:spcAft>
                <a:spcPts val="0"/>
              </a:spcAft>
              <a:buClr>
                <a:srgbClr val="DA1F28"/>
              </a:buClr>
              <a:buSzPct val="100000"/>
              <a:buFont typeface="Wingdings 2"/>
              <a:buChar char=""/>
              <a:tabLst/>
              <a:defRPr/>
            </a:pPr>
            <a:r>
              <a:rPr kumimoji="0" lang="en-US" sz="9000" b="0" i="0" u="none" strike="noStrike" kern="1200" cap="none" spc="0" normalizeH="0" baseline="0" noProof="0" smtClean="0">
                <a:ln>
                  <a:noFill/>
                </a:ln>
                <a:solidFill>
                  <a:sysClr val="windowText" lastClr="000000"/>
                </a:solidFill>
                <a:effectLst/>
                <a:uLnTx/>
                <a:uFillTx/>
                <a:latin typeface="Lucida Sans Unicode"/>
                <a:ea typeface="+mn-ea"/>
                <a:cs typeface="+mn-cs"/>
              </a:rPr>
              <a:t>Associate Dean of E-Learning</a:t>
            </a:r>
          </a:p>
          <a:p>
            <a:pPr marL="859536" marR="0" lvl="2" indent="-228600" algn="l" defTabSz="914400" rtl="0" eaLnBrk="1" fontAlgn="auto" latinLnBrk="0" hangingPunct="1">
              <a:lnSpc>
                <a:spcPct val="170000"/>
              </a:lnSpc>
              <a:spcBef>
                <a:spcPts val="350"/>
              </a:spcBef>
              <a:spcAft>
                <a:spcPts val="0"/>
              </a:spcAft>
              <a:buClr>
                <a:srgbClr val="DA1F28"/>
              </a:buClr>
              <a:buSzPct val="100000"/>
              <a:buFont typeface="Wingdings 2"/>
              <a:buChar char=""/>
              <a:tabLst/>
              <a:defRPr/>
            </a:pPr>
            <a:r>
              <a:rPr kumimoji="0" lang="en-US" sz="9000" b="0" i="0" u="none" strike="noStrike" kern="1200" cap="none" spc="0" normalizeH="0" baseline="0" noProof="0" smtClean="0">
                <a:ln>
                  <a:noFill/>
                </a:ln>
                <a:solidFill>
                  <a:sysClr val="windowText" lastClr="000000"/>
                </a:solidFill>
                <a:effectLst/>
                <a:uLnTx/>
                <a:uFillTx/>
                <a:latin typeface="Lucida Sans Unicode"/>
                <a:ea typeface="+mn-ea"/>
                <a:cs typeface="+mn-cs"/>
              </a:rPr>
              <a:t>Director of Strategic Initiatives</a:t>
            </a:r>
          </a:p>
          <a:p>
            <a:pPr marL="859536" marR="0" lvl="2" indent="-228600" algn="l" defTabSz="914400" rtl="0" eaLnBrk="1" fontAlgn="auto" latinLnBrk="0" hangingPunct="1">
              <a:lnSpc>
                <a:spcPct val="170000"/>
              </a:lnSpc>
              <a:spcBef>
                <a:spcPts val="350"/>
              </a:spcBef>
              <a:spcAft>
                <a:spcPts val="0"/>
              </a:spcAft>
              <a:buClr>
                <a:srgbClr val="DA1F28"/>
              </a:buClr>
              <a:buSzPct val="100000"/>
              <a:buFont typeface="Wingdings 2"/>
              <a:buChar char=""/>
              <a:tabLst/>
              <a:defRPr/>
            </a:pPr>
            <a:endParaRPr kumimoji="0" lang="en-US" sz="9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3200" b="0" i="0" u="none" strike="sng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4800" b="1" i="0" u="none" strike="noStrike" kern="1200" cap="none" spc="0" normalizeH="0" baseline="0" noProof="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1200" b="1" i="0" u="none" strike="noStrike" kern="1200" cap="none" spc="0" normalizeH="0" baseline="0" noProof="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2800" b="1" i="1"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9600" b="1" i="1"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smtClean="0">
                <a:ln>
                  <a:noFill/>
                </a:ln>
                <a:solidFill>
                  <a:sysClr val="windowText" lastClr="000000"/>
                </a:solidFill>
                <a:effectLst/>
                <a:uLnTx/>
                <a:uFillTx/>
                <a:latin typeface="Lucida Sans Unicode"/>
                <a:ea typeface="+mn-ea"/>
                <a:cs typeface="+mn-cs"/>
              </a:rPr>
              <a:t>XX</a:t>
            </a:r>
            <a:endParaRPr kumimoji="0" lang="en-US"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559284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NORTH SEATTLE</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4" name="Title 1"/>
          <p:cNvSpPr txBox="1">
            <a:spLocks/>
          </p:cNvSpPr>
          <p:nvPr/>
        </p:nvSpPr>
        <p:spPr>
          <a:xfrm>
            <a:off x="504825" y="3894282"/>
            <a:ext cx="6134100" cy="1381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600" dirty="0">
              <a:solidFill>
                <a:schemeClr val="accent4"/>
              </a:solidFill>
            </a:endParaRPr>
          </a:p>
        </p:txBody>
      </p:sp>
      <p:sp>
        <p:nvSpPr>
          <p:cNvPr id="8" name="Title 1"/>
          <p:cNvSpPr txBox="1">
            <a:spLocks/>
          </p:cNvSpPr>
          <p:nvPr/>
        </p:nvSpPr>
        <p:spPr>
          <a:xfrm>
            <a:off x="504825" y="1067385"/>
            <a:ext cx="8042276" cy="1336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9" name="Title 1"/>
          <p:cNvSpPr txBox="1">
            <a:spLocks/>
          </p:cNvSpPr>
          <p:nvPr/>
        </p:nvSpPr>
        <p:spPr>
          <a:xfrm>
            <a:off x="355146" y="1087870"/>
            <a:ext cx="6433457"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smtClean="0"/>
              <a:t>Student Services Reductions</a:t>
            </a:r>
            <a:endParaRPr lang="en-US" sz="4000" dirty="0"/>
          </a:p>
        </p:txBody>
      </p:sp>
      <p:sp>
        <p:nvSpPr>
          <p:cNvPr id="11" name="Content Placeholder 2"/>
          <p:cNvSpPr txBox="1">
            <a:spLocks/>
          </p:cNvSpPr>
          <p:nvPr/>
        </p:nvSpPr>
        <p:spPr>
          <a:xfrm>
            <a:off x="504825" y="2141682"/>
            <a:ext cx="8534400" cy="3505200"/>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2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dirty="0" smtClean="0">
                <a:ln>
                  <a:noFill/>
                </a:ln>
                <a:solidFill>
                  <a:sysClr val="windowText" lastClr="000000"/>
                </a:solidFill>
                <a:effectLst/>
                <a:uLnTx/>
                <a:uFillTx/>
                <a:latin typeface="Lucida Sans Unicode"/>
                <a:ea typeface="+mn-ea"/>
                <a:cs typeface="+mn-cs"/>
              </a:rPr>
              <a:t>Targeted Budget Reduction at 3% = $75,254</a:t>
            </a:r>
            <a:endParaRPr kumimoji="0" lang="en-US" sz="32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2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dirty="0" smtClean="0">
                <a:ln>
                  <a:noFill/>
                </a:ln>
                <a:solidFill>
                  <a:sysClr val="windowText" lastClr="000000"/>
                </a:solidFill>
                <a:effectLst/>
                <a:uLnTx/>
                <a:uFillTx/>
                <a:latin typeface="Lucida Sans Unicode"/>
                <a:ea typeface="+mn-ea"/>
                <a:cs typeface="+mn-cs"/>
              </a:rPr>
              <a:t>Amount Budget Reduced = $40,312</a:t>
            </a:r>
            <a:endParaRPr kumimoji="0" lang="en-US" sz="32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2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dirty="0" smtClean="0">
                <a:ln>
                  <a:noFill/>
                </a:ln>
                <a:solidFill>
                  <a:sysClr val="windowText" lastClr="000000"/>
                </a:solidFill>
                <a:effectLst/>
                <a:uLnTx/>
                <a:uFillTx/>
                <a:latin typeface="Lucida Sans Unicode"/>
                <a:ea typeface="+mn-ea"/>
                <a:cs typeface="+mn-cs"/>
              </a:rPr>
              <a:t>Restructured Testing Office</a:t>
            </a:r>
            <a:endParaRPr kumimoji="0" lang="en-US" sz="3200" b="0" i="0" u="none" strike="sng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2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dirty="0" smtClean="0">
                <a:ln>
                  <a:noFill/>
                </a:ln>
                <a:solidFill>
                  <a:srgbClr val="000000"/>
                </a:solidFill>
                <a:effectLst/>
                <a:uLnTx/>
                <a:uFillTx/>
                <a:latin typeface="Lucida Sans Unicode"/>
                <a:ea typeface="+mn-ea"/>
                <a:cs typeface="+mn-cs"/>
              </a:rPr>
              <a:t>Recaptured Remaining Funds From Personnel Turnover</a:t>
            </a:r>
          </a:p>
          <a:p>
            <a:pPr marL="365760" marR="0" lvl="0" indent="-256032" algn="l" defTabSz="914400" rtl="0" eaLnBrk="1" fontAlgn="auto" latinLnBrk="0" hangingPunct="1">
              <a:lnSpc>
                <a:spcPct val="12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dirty="0" smtClean="0">
                <a:ln>
                  <a:noFill/>
                </a:ln>
                <a:solidFill>
                  <a:srgbClr val="000000"/>
                </a:solidFill>
                <a:effectLst/>
                <a:uLnTx/>
                <a:uFillTx/>
                <a:latin typeface="Lucida Sans Unicode"/>
                <a:ea typeface="+mn-ea"/>
                <a:cs typeface="+mn-cs"/>
              </a:rPr>
              <a:t>Eliminated Lead Counselor Stipend</a:t>
            </a:r>
          </a:p>
          <a:p>
            <a:pPr marL="365760" marR="0" lvl="0" indent="-256032" algn="l" defTabSz="914400" rtl="0" eaLnBrk="1" fontAlgn="auto" latinLnBrk="0" hangingPunct="1">
              <a:lnSpc>
                <a:spcPct val="12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dirty="0" smtClean="0">
                <a:ln>
                  <a:noFill/>
                </a:ln>
                <a:solidFill>
                  <a:srgbClr val="000000"/>
                </a:solidFill>
                <a:effectLst/>
                <a:uLnTx/>
                <a:uFillTx/>
                <a:latin typeface="Lucida Sans Unicode"/>
                <a:ea typeface="+mn-ea"/>
                <a:cs typeface="+mn-cs"/>
              </a:rPr>
              <a:t>Eliminated Remaining Funds and Line Item for Former Dean for SDS position (i.e., Marci’s former position)</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1200" b="1" i="0" u="none" strike="noStrike" kern="1200" cap="none" spc="0" normalizeH="0" baseline="0" noProof="0" dirty="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2800" b="1" i="1"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9600" b="1" i="1"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dirty="0" smtClean="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100011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rPr>
              <a:t>NORTH SEATTLE</a:t>
            </a:r>
            <a:endParaRPr lang="en-US" sz="4000" b="1" i="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ea typeface="+mj-ea"/>
              <a:cs typeface="+mj-cs"/>
            </a:endParaRPr>
          </a:p>
        </p:txBody>
      </p:sp>
      <p:sp>
        <p:nvSpPr>
          <p:cNvPr id="14" name="Title 1"/>
          <p:cNvSpPr txBox="1">
            <a:spLocks/>
          </p:cNvSpPr>
          <p:nvPr/>
        </p:nvSpPr>
        <p:spPr>
          <a:xfrm>
            <a:off x="504825" y="3894282"/>
            <a:ext cx="6134100" cy="13811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3600" dirty="0">
              <a:solidFill>
                <a:schemeClr val="accent4"/>
              </a:solidFill>
            </a:endParaRPr>
          </a:p>
        </p:txBody>
      </p:sp>
      <p:sp>
        <p:nvSpPr>
          <p:cNvPr id="8" name="Title 1"/>
          <p:cNvSpPr txBox="1">
            <a:spLocks/>
          </p:cNvSpPr>
          <p:nvPr/>
        </p:nvSpPr>
        <p:spPr>
          <a:xfrm>
            <a:off x="504825" y="1067385"/>
            <a:ext cx="8042276" cy="13369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9" name="Title 1"/>
          <p:cNvSpPr txBox="1">
            <a:spLocks/>
          </p:cNvSpPr>
          <p:nvPr/>
        </p:nvSpPr>
        <p:spPr>
          <a:xfrm>
            <a:off x="504825" y="1028700"/>
            <a:ext cx="7361237"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smtClean="0"/>
              <a:t>Administrative Services Reductions</a:t>
            </a:r>
            <a:endParaRPr lang="en-US" sz="4000" dirty="0"/>
          </a:p>
        </p:txBody>
      </p:sp>
      <p:sp>
        <p:nvSpPr>
          <p:cNvPr id="11" name="Content Placeholder 2"/>
          <p:cNvSpPr txBox="1">
            <a:spLocks/>
          </p:cNvSpPr>
          <p:nvPr/>
        </p:nvSpPr>
        <p:spPr>
          <a:xfrm>
            <a:off x="504825" y="1981200"/>
            <a:ext cx="8534400" cy="3276600"/>
          </a:xfrm>
          <a:prstGeom prst="rect">
            <a:avLst/>
          </a:prstGeom>
        </p:spPr>
        <p:txBody>
          <a:bodyPr vert="horz">
            <a:normAutofit fontScale="25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smtClean="0">
                <a:ln>
                  <a:noFill/>
                </a:ln>
                <a:solidFill>
                  <a:sysClr val="windowText" lastClr="000000"/>
                </a:solidFill>
                <a:effectLst/>
                <a:uLnTx/>
                <a:uFillTx/>
                <a:latin typeface="Lucida Sans Unicode"/>
                <a:ea typeface="+mn-ea"/>
                <a:cs typeface="+mn-cs"/>
              </a:rPr>
              <a:t>Targeted Budget Reduction at 3% = $132,946</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smtClean="0">
                <a:ln>
                  <a:noFill/>
                </a:ln>
                <a:solidFill>
                  <a:sysClr val="windowText" lastClr="000000"/>
                </a:solidFill>
                <a:effectLst/>
                <a:uLnTx/>
                <a:uFillTx/>
                <a:latin typeface="Lucida Sans Unicode"/>
                <a:ea typeface="+mn-ea"/>
                <a:cs typeface="+mn-cs"/>
              </a:rPr>
              <a:t>Amount Budget Reduced = $132,946</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smtClean="0">
                <a:ln>
                  <a:noFill/>
                </a:ln>
                <a:solidFill>
                  <a:sysClr val="windowText" lastClr="000000"/>
                </a:solidFill>
                <a:effectLst/>
                <a:uLnTx/>
                <a:uFillTx/>
                <a:latin typeface="Lucida Sans Unicode"/>
                <a:ea typeface="+mn-ea"/>
                <a:cs typeface="+mn-cs"/>
              </a:rPr>
              <a:t>Reduced Goods and Services</a:t>
            </a: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3200" b="0" i="0" u="none" strike="sng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smtClean="0">
                <a:ln>
                  <a:noFill/>
                </a:ln>
                <a:solidFill>
                  <a:sysClr val="windowText" lastClr="000000"/>
                </a:solidFill>
                <a:effectLst/>
                <a:uLnTx/>
                <a:uFillTx/>
                <a:latin typeface="Lucida Sans Unicode"/>
                <a:ea typeface="+mn-ea"/>
                <a:cs typeface="+mn-cs"/>
              </a:rPr>
              <a:t>Recaptured Remaining Funds From Personnel Turnover</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9600" b="0" i="0" u="none" strike="noStrike" kern="1200" cap="none" spc="0" normalizeH="0" baseline="0" noProof="0" smtClean="0">
                <a:ln>
                  <a:noFill/>
                </a:ln>
                <a:solidFill>
                  <a:sysClr val="windowText" lastClr="000000"/>
                </a:solidFill>
                <a:effectLst/>
                <a:uLnTx/>
                <a:uFillTx/>
                <a:latin typeface="Lucida Sans Unicode"/>
                <a:ea typeface="+mn-ea"/>
                <a:cs typeface="+mn-cs"/>
              </a:rPr>
              <a:t>Shifted Targeted Hourly Positions To Revenue Budgets</a:t>
            </a: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rgbClr val="FF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32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4800" b="1" i="0" u="none" strike="noStrike" kern="1200" cap="none" spc="0" normalizeH="0" baseline="0" noProof="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1200" b="1" i="0" u="none" strike="noStrike" kern="1200" cap="none" spc="0" normalizeH="0" baseline="0" noProof="0" smtClean="0">
              <a:ln>
                <a:noFill/>
              </a:ln>
              <a:solidFill>
                <a:sysClr val="windowText" lastClr="000000"/>
              </a:solidFill>
              <a:effectLst/>
              <a:uLnTx/>
              <a:uFillTx/>
              <a:latin typeface="Lucida Sans Unicode"/>
              <a:ea typeface="+mn-ea"/>
              <a:cs typeface="+mn-cs"/>
              <a:sym typeface="Wingdings" panose="05000000000000000000" pitchFamily="2" charset="2"/>
            </a:endParaRPr>
          </a:p>
          <a:p>
            <a:pPr marL="109728" marR="0" lvl="0" indent="0" algn="l" defTabSz="914400" rtl="0" eaLnBrk="1" fontAlgn="auto" latinLnBrk="0" hangingPunct="1">
              <a:lnSpc>
                <a:spcPct val="100000"/>
              </a:lnSpc>
              <a:spcBef>
                <a:spcPts val="400"/>
              </a:spcBef>
              <a:spcAft>
                <a:spcPts val="0"/>
              </a:spcAft>
              <a:buClr>
                <a:srgbClr val="2DA2BF"/>
              </a:buClr>
              <a:buSzPct val="68000"/>
              <a:buFont typeface="Wingdings 3"/>
              <a:buNone/>
              <a:tabLst/>
              <a:defRPr/>
            </a:pPr>
            <a:endParaRPr kumimoji="0" lang="en-US" sz="12800" b="1" i="1"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9600" b="1" i="1"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80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endParaRPr kumimoji="0" lang="en-US" sz="2700" b="0" i="0" u="none" strike="noStrike" kern="1200" cap="none" spc="0" normalizeH="0" baseline="0" noProof="0" smtClean="0">
              <a:ln>
                <a:noFill/>
              </a:ln>
              <a:solidFill>
                <a:sysClr val="windowText" lastClr="000000"/>
              </a:solidFill>
              <a:effectLst/>
              <a:uLnTx/>
              <a:uFillTx/>
              <a:latin typeface="Lucida Sans Unicode"/>
              <a:ea typeface="+mn-ea"/>
              <a:cs typeface="+mn-cs"/>
            </a:endParaRPr>
          </a:p>
          <a:p>
            <a:pPr marL="365760" marR="0" lvl="0" indent="-256032" algn="l" defTabSz="914400" rtl="0" eaLnBrk="1" fontAlgn="auto" latinLnBrk="0" hangingPunct="1">
              <a:lnSpc>
                <a:spcPct val="100000"/>
              </a:lnSpc>
              <a:spcBef>
                <a:spcPts val="400"/>
              </a:spcBef>
              <a:spcAft>
                <a:spcPts val="0"/>
              </a:spcAft>
              <a:buClr>
                <a:srgbClr val="2DA2BF"/>
              </a:buClr>
              <a:buSzPct val="68000"/>
              <a:buFont typeface="Wingdings 3"/>
              <a:buChar char=""/>
              <a:tabLst/>
              <a:defRPr/>
            </a:pPr>
            <a:r>
              <a:rPr kumimoji="0" lang="en-US" sz="2700" b="0" i="0" u="none" strike="noStrike" kern="1200" cap="none" spc="0" normalizeH="0" baseline="0" noProof="0" smtClean="0">
                <a:ln>
                  <a:noFill/>
                </a:ln>
                <a:solidFill>
                  <a:sysClr val="windowText" lastClr="000000"/>
                </a:solidFill>
                <a:effectLst/>
                <a:uLnTx/>
                <a:uFillTx/>
                <a:latin typeface="Lucida Sans Unicode"/>
                <a:ea typeface="+mn-ea"/>
                <a:cs typeface="+mn-cs"/>
              </a:rPr>
              <a:t>XX</a:t>
            </a:r>
            <a:endParaRPr kumimoji="0" lang="en-US" sz="2700" b="0" i="0" u="none" strike="noStrike" kern="1200" cap="none" spc="0" normalizeH="0" baseline="0" noProof="0" dirty="0">
              <a:ln>
                <a:noFill/>
              </a:ln>
              <a:solidFill>
                <a:sysClr val="windowText" lastClr="000000"/>
              </a:solidFill>
              <a:effectLst/>
              <a:uLnTx/>
              <a:uFillTx/>
              <a:latin typeface="Lucida Sans Unicode"/>
              <a:ea typeface="+mn-ea"/>
              <a:cs typeface="+mn-cs"/>
            </a:endParaRPr>
          </a:p>
        </p:txBody>
      </p:sp>
    </p:spTree>
    <p:extLst>
      <p:ext uri="{BB962C8B-B14F-4D97-AF65-F5344CB8AC3E}">
        <p14:creationId xmlns:p14="http://schemas.microsoft.com/office/powerpoint/2010/main" val="21174078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533400" y="441596"/>
            <a:ext cx="8077200" cy="1219200"/>
          </a:xfrm>
          <a:prstGeom prst="roundRect">
            <a:avLst/>
          </a:prstGeom>
          <a:solidFill>
            <a:schemeClr val="tx2">
              <a:lumMod val="60000"/>
              <a:lumOff val="40000"/>
            </a:schemeClr>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TextBox 6"/>
          <p:cNvSpPr txBox="1">
            <a:spLocks noChangeArrowheads="1"/>
          </p:cNvSpPr>
          <p:nvPr/>
        </p:nvSpPr>
        <p:spPr bwMode="auto">
          <a:xfrm>
            <a:off x="3883479" y="4064919"/>
            <a:ext cx="5407742" cy="1154162"/>
          </a:xfrm>
          <a:prstGeom prst="rect">
            <a:avLst/>
          </a:prstGeom>
          <a:noFill/>
          <a:ln w="9525">
            <a:noFill/>
            <a:miter lim="800000"/>
            <a:headEnd/>
            <a:tailEnd/>
          </a:ln>
        </p:spPr>
        <p:txBody>
          <a:bodyPr wrap="square" anchor="ctr">
            <a:spAutoFit/>
          </a:bodyPr>
          <a:lstStyle/>
          <a:p>
            <a:r>
              <a:rPr lang="en-US" sz="2400" dirty="0" smtClean="0">
                <a:latin typeface="+mj-lt"/>
              </a:rPr>
              <a:t>Financial Outlook</a:t>
            </a:r>
            <a:endParaRPr lang="en-US" sz="2400" dirty="0">
              <a:latin typeface="+mj-lt"/>
            </a:endParaRPr>
          </a:p>
          <a:p>
            <a:r>
              <a:rPr lang="en-US" sz="2400" dirty="0" smtClean="0">
                <a:latin typeface="+mj-lt"/>
              </a:rPr>
              <a:t>Dr. Frank </a:t>
            </a:r>
            <a:r>
              <a:rPr lang="en-US" sz="2400" dirty="0" smtClean="0">
                <a:latin typeface="+mj-lt"/>
              </a:rPr>
              <a:t>Ashby</a:t>
            </a:r>
            <a:endParaRPr lang="en-US" sz="2400" dirty="0">
              <a:latin typeface="+mj-lt"/>
            </a:endParaRPr>
          </a:p>
          <a:p>
            <a:r>
              <a:rPr lang="en-US" sz="2100" i="1" dirty="0" smtClean="0">
                <a:latin typeface="+mj-lt"/>
              </a:rPr>
              <a:t>Vice President, Administrative Services</a:t>
            </a:r>
            <a:endParaRPr lang="en-US" sz="2100" i="1" dirty="0">
              <a:latin typeface="+mj-lt"/>
            </a:endParaRPr>
          </a:p>
        </p:txBody>
      </p:sp>
      <p:sp>
        <p:nvSpPr>
          <p:cNvPr id="13" name="Rectangle 12"/>
          <p:cNvSpPr/>
          <p:nvPr/>
        </p:nvSpPr>
        <p:spPr>
          <a:xfrm>
            <a:off x="2536821" y="697253"/>
            <a:ext cx="5502279" cy="707886"/>
          </a:xfrm>
          <a:prstGeom prst="rect">
            <a:avLst/>
          </a:prstGeom>
        </p:spPr>
        <p:txBody>
          <a:bodyPr wrap="square" anchor="ctr">
            <a:spAutoFit/>
          </a:bodyPr>
          <a:lstStyle/>
          <a:p>
            <a:pP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mj-ea"/>
                <a:cs typeface="Arial" panose="020B0604020202020204" pitchFamily="34" charset="0"/>
              </a:rPr>
              <a:t>SOUTH SEATTLE</a:t>
            </a:r>
          </a:p>
        </p:txBody>
      </p:sp>
      <p:sp>
        <p:nvSpPr>
          <p:cNvPr id="14" name="TextBox 13"/>
          <p:cNvSpPr txBox="1"/>
          <p:nvPr/>
        </p:nvSpPr>
        <p:spPr>
          <a:xfrm>
            <a:off x="3883479" y="2502135"/>
            <a:ext cx="4191000" cy="954107"/>
          </a:xfrm>
          <a:prstGeom prst="rect">
            <a:avLst/>
          </a:prstGeom>
          <a:noFill/>
        </p:spPr>
        <p:txBody>
          <a:bodyPr wrap="square" rtlCol="0" anchor="ctr">
            <a:spAutoFit/>
          </a:bodyPr>
          <a:lstStyle/>
          <a:p>
            <a:r>
              <a:rPr lang="en-US" sz="2800" b="1" dirty="0" smtClean="0">
                <a:latin typeface="+mn-lt"/>
              </a:rPr>
              <a:t>Public Budget Hearing</a:t>
            </a:r>
          </a:p>
          <a:p>
            <a:r>
              <a:rPr lang="en-US" sz="2800" dirty="0" smtClean="0">
                <a:latin typeface="+mn-lt"/>
              </a:rPr>
              <a:t>Fiscal Year 2016 - 2017</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6172200"/>
            <a:ext cx="3975100" cy="512015"/>
          </a:xfrm>
          <a:prstGeom prst="rect">
            <a:avLst/>
          </a:prstGeom>
          <a:solidFill>
            <a:schemeClr val="accent4">
              <a:lumMod val="60000"/>
              <a:lumOff val="40000"/>
            </a:schemeClr>
          </a:solidFill>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165" r="31948"/>
          <a:stretch/>
        </p:blipFill>
        <p:spPr bwMode="auto">
          <a:xfrm>
            <a:off x="530679" y="2514600"/>
            <a:ext cx="3352800" cy="2680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448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FY1617 Budget Issues</a:t>
            </a:r>
          </a:p>
        </p:txBody>
      </p:sp>
      <p:sp>
        <p:nvSpPr>
          <p:cNvPr id="5" name="Title 1"/>
          <p:cNvSpPr txBox="1">
            <a:spLocks/>
          </p:cNvSpPr>
          <p:nvPr/>
        </p:nvSpPr>
        <p:spPr>
          <a:xfrm>
            <a:off x="685800" y="1485900"/>
            <a:ext cx="6210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Content Placeholder 2"/>
          <p:cNvSpPr txBox="1">
            <a:spLocks/>
          </p:cNvSpPr>
          <p:nvPr/>
        </p:nvSpPr>
        <p:spPr>
          <a:xfrm>
            <a:off x="999858" y="2286000"/>
            <a:ext cx="7610742"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sz="2800" dirty="0" smtClean="0">
              <a:solidFill>
                <a:schemeClr val="tx1"/>
              </a:solidFill>
            </a:endParaRPr>
          </a:p>
        </p:txBody>
      </p:sp>
      <p:pic>
        <p:nvPicPr>
          <p:cNvPr id="2" name="Picture 1"/>
          <p:cNvPicPr>
            <a:picLocks noChangeAspect="1"/>
          </p:cNvPicPr>
          <p:nvPr/>
        </p:nvPicPr>
        <p:blipFill>
          <a:blip r:embed="rId3" cstate="print"/>
          <a:stretch>
            <a:fillRect/>
          </a:stretch>
        </p:blipFill>
        <p:spPr>
          <a:xfrm>
            <a:off x="347092" y="1270322"/>
            <a:ext cx="8754615" cy="5261304"/>
          </a:xfrm>
          <a:prstGeom prst="rect">
            <a:avLst/>
          </a:prstGeom>
        </p:spPr>
      </p:pic>
    </p:spTree>
    <p:extLst>
      <p:ext uri="{BB962C8B-B14F-4D97-AF65-F5344CB8AC3E}">
        <p14:creationId xmlns:p14="http://schemas.microsoft.com/office/powerpoint/2010/main" val="129536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D9DCEB"/>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20353"/>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124" name="Title 1"/>
          <p:cNvSpPr>
            <a:spLocks noGrp="1"/>
          </p:cNvSpPr>
          <p:nvPr>
            <p:ph type="ctrTitle"/>
          </p:nvPr>
        </p:nvSpPr>
        <p:spPr>
          <a:xfrm>
            <a:off x="685800" y="2362200"/>
            <a:ext cx="7772400" cy="2286000"/>
          </a:xfrm>
        </p:spPr>
        <p:txBody>
          <a:bodyPr/>
          <a:lstStyle/>
          <a:p>
            <a:pPr algn="l" eaLnBrk="1" hangingPunct="1"/>
            <a:r>
              <a:rPr lang="en-US" sz="2000" dirty="0" smtClean="0"/>
              <a:t/>
            </a:r>
            <a:br>
              <a:rPr lang="en-US" sz="2000" dirty="0" smtClean="0"/>
            </a:br>
            <a:r>
              <a:rPr lang="en-US" sz="2000" b="1" i="1" dirty="0" smtClean="0"/>
              <a:t> </a:t>
            </a:r>
            <a:r>
              <a:rPr lang="en-US" sz="2000" dirty="0" smtClean="0"/>
              <a:t/>
            </a:r>
            <a:br>
              <a:rPr lang="en-US" sz="2000" dirty="0" smtClean="0"/>
            </a:br>
            <a:r>
              <a:rPr lang="en-US" sz="2000" dirty="0" smtClean="0"/>
              <a:t/>
            </a:r>
            <a:br>
              <a:rPr lang="en-US" sz="2000" dirty="0" smtClean="0"/>
            </a:br>
            <a:endParaRPr lang="en-US" sz="2000" dirty="0" smtClean="0"/>
          </a:p>
        </p:txBody>
      </p:sp>
      <p:sp>
        <p:nvSpPr>
          <p:cNvPr id="7" name="Title 1"/>
          <p:cNvSpPr txBox="1">
            <a:spLocks/>
          </p:cNvSpPr>
          <p:nvPr/>
        </p:nvSpPr>
        <p:spPr>
          <a:xfrm>
            <a:off x="9144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8" name="Rectangle 7"/>
          <p:cNvSpPr/>
          <p:nvPr/>
        </p:nvSpPr>
        <p:spPr>
          <a:xfrm>
            <a:off x="1047750" y="152399"/>
            <a:ext cx="6934200" cy="707886"/>
          </a:xfrm>
          <a:prstGeom prst="rect">
            <a:avLst/>
          </a:prstGeom>
        </p:spPr>
        <p:txBody>
          <a:bodyPr>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rPr>
              <a:t>Strategic Plan 2010-2017</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endParaRPr>
          </a:p>
        </p:txBody>
      </p:sp>
      <p:sp>
        <p:nvSpPr>
          <p:cNvPr id="12" name="Rectangle 11"/>
          <p:cNvSpPr>
            <a:spLocks noChangeArrowheads="1"/>
          </p:cNvSpPr>
          <p:nvPr/>
        </p:nvSpPr>
        <p:spPr bwMode="auto">
          <a:xfrm>
            <a:off x="381000" y="1447800"/>
            <a:ext cx="8458200" cy="3600986"/>
          </a:xfrm>
          <a:prstGeom prst="rect">
            <a:avLst/>
          </a:prstGeom>
          <a:noFill/>
          <a:ln w="9525">
            <a:noFill/>
            <a:miter lim="800000"/>
            <a:headEnd/>
            <a:tailEnd/>
          </a:ln>
        </p:spPr>
        <p:txBody>
          <a:bodyPr wrap="square">
            <a:spAutoFit/>
          </a:bodyPr>
          <a:lstStyle/>
          <a:p>
            <a:r>
              <a:rPr lang="en-US" sz="3200" b="1" dirty="0">
                <a:solidFill>
                  <a:schemeClr val="tx1">
                    <a:lumMod val="95000"/>
                    <a:lumOff val="5000"/>
                  </a:schemeClr>
                </a:solidFill>
                <a:latin typeface="Calibri" pitchFamily="34" charset="0"/>
              </a:rPr>
              <a:t>GOAL 1 – STUDENT SUCCESS</a:t>
            </a:r>
          </a:p>
          <a:p>
            <a:pPr marL="457200" lvl="2" indent="-457200"/>
            <a:endParaRPr lang="en-US" sz="3200" u="sng" dirty="0">
              <a:latin typeface="Calibri" pitchFamily="34" charset="0"/>
            </a:endParaRPr>
          </a:p>
          <a:p>
            <a:pPr marL="457200" lvl="2" indent="-457200"/>
            <a:r>
              <a:rPr lang="en-US" sz="2800" i="1" u="sng" dirty="0">
                <a:latin typeface="Calibri" pitchFamily="34" charset="0"/>
              </a:rPr>
              <a:t>Increase Student Learning and Achievement</a:t>
            </a:r>
            <a:r>
              <a:rPr lang="en-US" sz="2800" i="1" dirty="0" smtClean="0">
                <a:latin typeface="Calibri" pitchFamily="34" charset="0"/>
              </a:rPr>
              <a:t>:</a:t>
            </a:r>
          </a:p>
          <a:p>
            <a:pPr marL="457200" lvl="2" indent="-457200"/>
            <a:endParaRPr lang="en-US" sz="2800" i="1" dirty="0">
              <a:latin typeface="Calibri" pitchFamily="34" charset="0"/>
            </a:endParaRPr>
          </a:p>
          <a:p>
            <a:pPr marL="457200" lvl="2" indent="-457200">
              <a:buFont typeface="Arial" charset="0"/>
              <a:buChar char="•"/>
            </a:pPr>
            <a:r>
              <a:rPr lang="en-US" sz="2800" dirty="0">
                <a:latin typeface="Calibri" pitchFamily="34" charset="0"/>
              </a:rPr>
              <a:t>Meet annual state-funded enrollment allocation  </a:t>
            </a:r>
            <a:r>
              <a:rPr lang="en-US" sz="2400" i="1" dirty="0">
                <a:latin typeface="Calibri" pitchFamily="34" charset="0"/>
              </a:rPr>
              <a:t>Achieve 100% of our enrollment target</a:t>
            </a:r>
          </a:p>
          <a:p>
            <a:pPr marL="457200" lvl="2" indent="-457200">
              <a:buFont typeface="Arial" charset="0"/>
              <a:buChar char="•"/>
            </a:pPr>
            <a:r>
              <a:rPr lang="en-US" sz="2800" dirty="0">
                <a:latin typeface="Calibri" pitchFamily="34" charset="0"/>
              </a:rPr>
              <a:t>Increase student </a:t>
            </a:r>
            <a:r>
              <a:rPr lang="en-US" sz="2800" dirty="0" smtClean="0">
                <a:latin typeface="Calibri" pitchFamily="34" charset="0"/>
              </a:rPr>
              <a:t>completion and </a:t>
            </a:r>
            <a:r>
              <a:rPr lang="en-US" sz="2800" dirty="0">
                <a:latin typeface="Calibri" pitchFamily="34" charset="0"/>
              </a:rPr>
              <a:t>job placement</a:t>
            </a:r>
          </a:p>
          <a:p>
            <a:pPr marL="457200" lvl="2" indent="-457200">
              <a:buFont typeface="Arial" charset="0"/>
              <a:buChar char="•"/>
            </a:pPr>
            <a:r>
              <a:rPr lang="en-US" sz="2800" dirty="0">
                <a:latin typeface="Calibri" pitchFamily="34" charset="0"/>
              </a:rPr>
              <a:t>Improve student achievement in pre-college math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FY1617 Budget Priorities</a:t>
            </a:r>
          </a:p>
        </p:txBody>
      </p:sp>
      <p:sp>
        <p:nvSpPr>
          <p:cNvPr id="5" name="Title 1"/>
          <p:cNvSpPr txBox="1">
            <a:spLocks/>
          </p:cNvSpPr>
          <p:nvPr/>
        </p:nvSpPr>
        <p:spPr>
          <a:xfrm>
            <a:off x="685800" y="1485900"/>
            <a:ext cx="6210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Content Placeholder 2"/>
          <p:cNvSpPr txBox="1">
            <a:spLocks/>
          </p:cNvSpPr>
          <p:nvPr/>
        </p:nvSpPr>
        <p:spPr>
          <a:xfrm>
            <a:off x="999858" y="2286000"/>
            <a:ext cx="7610742"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sz="2800" dirty="0" smtClean="0">
              <a:solidFill>
                <a:schemeClr val="tx1"/>
              </a:solidFill>
            </a:endParaRPr>
          </a:p>
        </p:txBody>
      </p:sp>
      <p:pic>
        <p:nvPicPr>
          <p:cNvPr id="2" name="Picture 1"/>
          <p:cNvPicPr>
            <a:picLocks noChangeAspect="1"/>
          </p:cNvPicPr>
          <p:nvPr/>
        </p:nvPicPr>
        <p:blipFill>
          <a:blip r:embed="rId3" cstate="print"/>
          <a:stretch>
            <a:fillRect/>
          </a:stretch>
        </p:blipFill>
        <p:spPr>
          <a:xfrm>
            <a:off x="228600" y="1336449"/>
            <a:ext cx="8230313" cy="1140051"/>
          </a:xfrm>
          <a:prstGeom prst="rect">
            <a:avLst/>
          </a:prstGeom>
        </p:spPr>
      </p:pic>
      <p:pic>
        <p:nvPicPr>
          <p:cNvPr id="3" name="Picture 2"/>
          <p:cNvPicPr>
            <a:picLocks noChangeAspect="1"/>
          </p:cNvPicPr>
          <p:nvPr/>
        </p:nvPicPr>
        <p:blipFill>
          <a:blip r:embed="rId4" cstate="print"/>
          <a:stretch>
            <a:fillRect/>
          </a:stretch>
        </p:blipFill>
        <p:spPr>
          <a:xfrm>
            <a:off x="574238" y="2219271"/>
            <a:ext cx="8461981" cy="3657917"/>
          </a:xfrm>
          <a:prstGeom prst="rect">
            <a:avLst/>
          </a:prstGeom>
        </p:spPr>
      </p:pic>
    </p:spTree>
    <p:extLst>
      <p:ext uri="{BB962C8B-B14F-4D97-AF65-F5344CB8AC3E}">
        <p14:creationId xmlns:p14="http://schemas.microsoft.com/office/powerpoint/2010/main" val="7931226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Strategic Directions</a:t>
            </a:r>
          </a:p>
        </p:txBody>
      </p:sp>
      <p:sp>
        <p:nvSpPr>
          <p:cNvPr id="5" name="Title 1"/>
          <p:cNvSpPr txBox="1">
            <a:spLocks/>
          </p:cNvSpPr>
          <p:nvPr/>
        </p:nvSpPr>
        <p:spPr>
          <a:xfrm>
            <a:off x="685800" y="1485900"/>
            <a:ext cx="6210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Content Placeholder 2"/>
          <p:cNvSpPr txBox="1">
            <a:spLocks/>
          </p:cNvSpPr>
          <p:nvPr/>
        </p:nvSpPr>
        <p:spPr>
          <a:xfrm>
            <a:off x="999858" y="2286000"/>
            <a:ext cx="7610742"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sz="2800" dirty="0" smtClean="0">
              <a:solidFill>
                <a:schemeClr val="tx1"/>
              </a:solidFill>
            </a:endParaRPr>
          </a:p>
        </p:txBody>
      </p:sp>
      <p:sp>
        <p:nvSpPr>
          <p:cNvPr id="8" name="Rectangle 7"/>
          <p:cNvSpPr>
            <a:spLocks noChangeArrowheads="1"/>
          </p:cNvSpPr>
          <p:nvPr/>
        </p:nvSpPr>
        <p:spPr bwMode="auto">
          <a:xfrm>
            <a:off x="453242" y="1017657"/>
            <a:ext cx="8458200" cy="5386090"/>
          </a:xfrm>
          <a:prstGeom prst="rect">
            <a:avLst/>
          </a:prstGeom>
          <a:noFill/>
          <a:ln w="9525">
            <a:noFill/>
            <a:miter lim="800000"/>
            <a:headEnd/>
            <a:tailEnd/>
          </a:ln>
        </p:spPr>
        <p:txBody>
          <a:bodyPr wrap="square">
            <a:spAutoFit/>
          </a:bodyPr>
          <a:lstStyle/>
          <a:p>
            <a:pPr marL="514350" indent="-514350">
              <a:lnSpc>
                <a:spcPct val="150000"/>
              </a:lnSpc>
              <a:buFont typeface="+mj-lt"/>
              <a:buAutoNum type="arabicPeriod"/>
            </a:pPr>
            <a:r>
              <a:rPr lang="en-US" sz="2800" dirty="0" smtClean="0">
                <a:solidFill>
                  <a:schemeClr val="tx1">
                    <a:lumMod val="95000"/>
                    <a:lumOff val="5000"/>
                  </a:schemeClr>
                </a:solidFill>
                <a:latin typeface="+mn-lt"/>
              </a:rPr>
              <a:t>Provide current, high quality instructional programs</a:t>
            </a:r>
            <a:endParaRPr lang="en-US" sz="2800" dirty="0">
              <a:solidFill>
                <a:schemeClr val="tx1">
                  <a:lumMod val="95000"/>
                  <a:lumOff val="5000"/>
                </a:schemeClr>
              </a:solidFill>
              <a:latin typeface="+mn-lt"/>
            </a:endParaRPr>
          </a:p>
          <a:p>
            <a:pPr marL="514350" indent="-514350">
              <a:lnSpc>
                <a:spcPct val="150000"/>
              </a:lnSpc>
              <a:buFont typeface="+mj-lt"/>
              <a:buAutoNum type="arabicPeriod"/>
            </a:pPr>
            <a:r>
              <a:rPr lang="en-US" sz="2800" dirty="0" smtClean="0">
                <a:solidFill>
                  <a:schemeClr val="tx1">
                    <a:lumMod val="95000"/>
                    <a:lumOff val="5000"/>
                  </a:schemeClr>
                </a:solidFill>
                <a:latin typeface="+mn-lt"/>
              </a:rPr>
              <a:t>Create a structured student experience</a:t>
            </a:r>
          </a:p>
          <a:p>
            <a:endParaRPr lang="en-US" sz="900" dirty="0" smtClean="0">
              <a:solidFill>
                <a:schemeClr val="tx1">
                  <a:lumMod val="95000"/>
                  <a:lumOff val="5000"/>
                </a:schemeClr>
              </a:solidFill>
              <a:latin typeface="+mn-lt"/>
            </a:endParaRPr>
          </a:p>
          <a:p>
            <a:pPr marL="514350" indent="-514350">
              <a:buAutoNum type="arabicPeriod" startAt="3"/>
            </a:pPr>
            <a:r>
              <a:rPr lang="en-US" sz="2800" dirty="0" smtClean="0">
                <a:solidFill>
                  <a:schemeClr val="tx1">
                    <a:lumMod val="95000"/>
                    <a:lumOff val="5000"/>
                  </a:schemeClr>
                </a:solidFill>
                <a:latin typeface="+mn-lt"/>
              </a:rPr>
              <a:t>Build a continuous improvement plan into all college </a:t>
            </a:r>
          </a:p>
          <a:p>
            <a:r>
              <a:rPr lang="en-US" sz="2800" dirty="0" smtClean="0">
                <a:solidFill>
                  <a:schemeClr val="tx1">
                    <a:lumMod val="95000"/>
                    <a:lumOff val="5000"/>
                  </a:schemeClr>
                </a:solidFill>
                <a:latin typeface="+mn-lt"/>
              </a:rPr>
              <a:t>      activities</a:t>
            </a:r>
          </a:p>
          <a:p>
            <a:endParaRPr lang="en-US" sz="900" dirty="0" smtClean="0">
              <a:solidFill>
                <a:schemeClr val="tx1">
                  <a:lumMod val="95000"/>
                  <a:lumOff val="5000"/>
                </a:schemeClr>
              </a:solidFill>
              <a:latin typeface="+mn-lt"/>
            </a:endParaRPr>
          </a:p>
          <a:p>
            <a:r>
              <a:rPr lang="en-US" sz="2800" dirty="0" smtClean="0">
                <a:solidFill>
                  <a:schemeClr val="tx1">
                    <a:lumMod val="95000"/>
                    <a:lumOff val="5000"/>
                  </a:schemeClr>
                </a:solidFill>
                <a:latin typeface="+mn-lt"/>
              </a:rPr>
              <a:t>4.   Deepen and expand our connections to our  </a:t>
            </a:r>
          </a:p>
          <a:p>
            <a:r>
              <a:rPr lang="en-US" sz="2800" dirty="0">
                <a:solidFill>
                  <a:schemeClr val="tx1">
                    <a:lumMod val="95000"/>
                    <a:lumOff val="5000"/>
                  </a:schemeClr>
                </a:solidFill>
                <a:latin typeface="+mn-lt"/>
              </a:rPr>
              <a:t> </a:t>
            </a:r>
            <a:r>
              <a:rPr lang="en-US" sz="2800" dirty="0" smtClean="0">
                <a:solidFill>
                  <a:schemeClr val="tx1">
                    <a:lumMod val="95000"/>
                    <a:lumOff val="5000"/>
                  </a:schemeClr>
                </a:solidFill>
                <a:latin typeface="+mn-lt"/>
              </a:rPr>
              <a:t>     community</a:t>
            </a:r>
          </a:p>
          <a:p>
            <a:endParaRPr lang="en-US" sz="900" dirty="0" smtClean="0">
              <a:solidFill>
                <a:schemeClr val="tx1">
                  <a:lumMod val="95000"/>
                  <a:lumOff val="5000"/>
                </a:schemeClr>
              </a:solidFill>
              <a:latin typeface="+mn-lt"/>
            </a:endParaRPr>
          </a:p>
          <a:p>
            <a:pPr marL="514350" indent="-514350">
              <a:buAutoNum type="arabicPeriod" startAt="5"/>
            </a:pPr>
            <a:r>
              <a:rPr lang="en-US" sz="2800" dirty="0" smtClean="0">
                <a:solidFill>
                  <a:schemeClr val="tx1">
                    <a:lumMod val="95000"/>
                    <a:lumOff val="5000"/>
                  </a:schemeClr>
                </a:solidFill>
                <a:latin typeface="+mn-lt"/>
              </a:rPr>
              <a:t>Procure and allocate sufficient resources to meet our </a:t>
            </a:r>
          </a:p>
          <a:p>
            <a:r>
              <a:rPr lang="en-US" sz="2800" dirty="0" smtClean="0">
                <a:solidFill>
                  <a:schemeClr val="tx1">
                    <a:lumMod val="95000"/>
                    <a:lumOff val="5000"/>
                  </a:schemeClr>
                </a:solidFill>
                <a:latin typeface="+mn-lt"/>
              </a:rPr>
              <a:t>      mission</a:t>
            </a:r>
          </a:p>
          <a:p>
            <a:endParaRPr lang="en-US" sz="900" dirty="0" smtClean="0">
              <a:solidFill>
                <a:schemeClr val="tx1">
                  <a:lumMod val="95000"/>
                  <a:lumOff val="5000"/>
                </a:schemeClr>
              </a:solidFill>
              <a:latin typeface="+mn-lt"/>
            </a:endParaRPr>
          </a:p>
          <a:p>
            <a:pPr marL="514350" indent="-514350">
              <a:buAutoNum type="arabicPeriod" startAt="6"/>
            </a:pPr>
            <a:r>
              <a:rPr lang="en-US" sz="2800" dirty="0" smtClean="0">
                <a:solidFill>
                  <a:schemeClr val="tx1">
                    <a:lumMod val="95000"/>
                    <a:lumOff val="5000"/>
                  </a:schemeClr>
                </a:solidFill>
                <a:latin typeface="+mn-lt"/>
              </a:rPr>
              <a:t>Foster and strengthen equity, inclusion, and cultural </a:t>
            </a:r>
          </a:p>
          <a:p>
            <a:r>
              <a:rPr lang="en-US" sz="2800" dirty="0" smtClean="0">
                <a:solidFill>
                  <a:schemeClr val="tx1">
                    <a:lumMod val="95000"/>
                    <a:lumOff val="5000"/>
                  </a:schemeClr>
                </a:solidFill>
                <a:latin typeface="+mn-lt"/>
              </a:rPr>
              <a:t>      competency</a:t>
            </a:r>
            <a:endParaRPr lang="en-US" sz="2800" dirty="0">
              <a:solidFill>
                <a:schemeClr val="tx1">
                  <a:lumMod val="95000"/>
                  <a:lumOff val="5000"/>
                </a:schemeClr>
              </a:solidFill>
              <a:latin typeface="+mn-lt"/>
            </a:endParaRPr>
          </a:p>
        </p:txBody>
      </p:sp>
    </p:spTree>
    <p:extLst>
      <p:ext uri="{BB962C8B-B14F-4D97-AF65-F5344CB8AC3E}">
        <p14:creationId xmlns:p14="http://schemas.microsoft.com/office/powerpoint/2010/main" val="3010437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Next Stop</a:t>
            </a:r>
          </a:p>
        </p:txBody>
      </p:sp>
      <p:sp>
        <p:nvSpPr>
          <p:cNvPr id="5" name="Title 1"/>
          <p:cNvSpPr txBox="1">
            <a:spLocks/>
          </p:cNvSpPr>
          <p:nvPr/>
        </p:nvSpPr>
        <p:spPr>
          <a:xfrm>
            <a:off x="685800" y="1485900"/>
            <a:ext cx="6210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Content Placeholder 2"/>
          <p:cNvSpPr txBox="1">
            <a:spLocks/>
          </p:cNvSpPr>
          <p:nvPr/>
        </p:nvSpPr>
        <p:spPr>
          <a:xfrm>
            <a:off x="999858" y="2286000"/>
            <a:ext cx="7610742"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sz="2800" dirty="0" smtClean="0">
              <a:solidFill>
                <a:schemeClr val="tx1"/>
              </a:solidFill>
            </a:endParaRPr>
          </a:p>
        </p:txBody>
      </p:sp>
      <p:sp>
        <p:nvSpPr>
          <p:cNvPr id="8" name="Title 1"/>
          <p:cNvSpPr txBox="1">
            <a:spLocks/>
          </p:cNvSpPr>
          <p:nvPr/>
        </p:nvSpPr>
        <p:spPr>
          <a:xfrm>
            <a:off x="609600" y="778823"/>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smtClean="0"/>
              <a:t>South 2017</a:t>
            </a:r>
            <a:endParaRPr lang="en-US" sz="4000" b="1"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392" y="1693223"/>
            <a:ext cx="6991416" cy="464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3756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38100" y="100221"/>
            <a:ext cx="9067800" cy="707886"/>
          </a:xfrm>
          <a:prstGeom prst="rect">
            <a:avLst/>
          </a:prstGeom>
        </p:spPr>
        <p:txBody>
          <a:bodyPr wrap="square">
            <a:spAutoFit/>
          </a:bodyPr>
          <a:lstStyle/>
          <a:p>
            <a:pPr algn="ctr" fontAlgn="auto">
              <a:spcBef>
                <a:spcPts val="0"/>
              </a:spcBef>
              <a:spcAft>
                <a:spcPts val="0"/>
              </a:spcAft>
              <a:defRPr/>
            </a:pP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College Council Recommendations</a:t>
            </a:r>
          </a:p>
        </p:txBody>
      </p:sp>
      <p:sp>
        <p:nvSpPr>
          <p:cNvPr id="5" name="Title 1"/>
          <p:cNvSpPr txBox="1">
            <a:spLocks/>
          </p:cNvSpPr>
          <p:nvPr/>
        </p:nvSpPr>
        <p:spPr>
          <a:xfrm>
            <a:off x="685800" y="1485900"/>
            <a:ext cx="6210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Content Placeholder 2"/>
          <p:cNvSpPr txBox="1">
            <a:spLocks/>
          </p:cNvSpPr>
          <p:nvPr/>
        </p:nvSpPr>
        <p:spPr>
          <a:xfrm>
            <a:off x="999858" y="2286000"/>
            <a:ext cx="7610742"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sz="2800" dirty="0" smtClean="0">
              <a:solidFill>
                <a:schemeClr val="tx1"/>
              </a:solidFill>
            </a:endParaRPr>
          </a:p>
        </p:txBody>
      </p:sp>
      <p:sp>
        <p:nvSpPr>
          <p:cNvPr id="8" name="Title 1"/>
          <p:cNvSpPr>
            <a:spLocks noGrp="1"/>
          </p:cNvSpPr>
          <p:nvPr>
            <p:ph type="ctrTitle"/>
          </p:nvPr>
        </p:nvSpPr>
        <p:spPr>
          <a:xfrm>
            <a:off x="242887" y="1022538"/>
            <a:ext cx="8658225" cy="5105400"/>
          </a:xfrm>
        </p:spPr>
        <p:txBody>
          <a:bodyPr>
            <a:normAutofit/>
          </a:bodyPr>
          <a:lstStyle/>
          <a:p>
            <a:pPr algn="l" eaLnBrk="1" hangingPunct="1"/>
            <a:r>
              <a:rPr lang="en-US" sz="2000" u="sng" dirty="0" smtClean="0"/>
              <a:t>College Council acknowledges </a:t>
            </a:r>
            <a:r>
              <a:rPr lang="en-US" sz="2000" dirty="0" smtClean="0"/>
              <a:t>that “resources are very scarce this budget cycle”.</a:t>
            </a:r>
            <a:br>
              <a:rPr lang="en-US" sz="2000" dirty="0" smtClean="0"/>
            </a:br>
            <a:r>
              <a:rPr lang="en-US" sz="2000" dirty="0" smtClean="0"/>
              <a:t/>
            </a:r>
            <a:br>
              <a:rPr lang="en-US" sz="2000" dirty="0" smtClean="0"/>
            </a:br>
            <a:r>
              <a:rPr lang="en-US" sz="2000" u="sng" dirty="0" smtClean="0"/>
              <a:t>College Council recommends</a:t>
            </a:r>
            <a:r>
              <a:rPr lang="en-US" sz="2000" dirty="0" smtClean="0"/>
              <a:t>:</a:t>
            </a:r>
            <a:br>
              <a:rPr lang="en-US" sz="2000" dirty="0" smtClean="0"/>
            </a:br>
            <a:r>
              <a:rPr lang="en-US" sz="2000" dirty="0"/>
              <a:t>	</a:t>
            </a:r>
            <a:r>
              <a:rPr lang="en-US" sz="2000" dirty="0" smtClean="0"/>
              <a:t>1. Mandatory items to be given the first funding priority</a:t>
            </a:r>
            <a:br>
              <a:rPr lang="en-US" sz="2000" dirty="0" smtClean="0"/>
            </a:br>
            <a:r>
              <a:rPr lang="en-US" sz="2000" dirty="0"/>
              <a:t>	</a:t>
            </a:r>
            <a:r>
              <a:rPr lang="en-US" sz="2000" dirty="0" smtClean="0"/>
              <a:t>2. Science Lab technician - strongly recommend</a:t>
            </a:r>
            <a:br>
              <a:rPr lang="en-US" sz="2000" dirty="0" smtClean="0"/>
            </a:br>
            <a:r>
              <a:rPr lang="en-US" sz="2000" dirty="0"/>
              <a:t>	</a:t>
            </a:r>
            <a:r>
              <a:rPr lang="en-US" sz="2000" dirty="0" smtClean="0"/>
              <a:t>3. Completion Coach (6 months) – strongly recommend</a:t>
            </a:r>
            <a:br>
              <a:rPr lang="en-US" sz="2000" dirty="0" smtClean="0"/>
            </a:br>
            <a:r>
              <a:rPr lang="en-US" sz="2000" dirty="0"/>
              <a:t>	</a:t>
            </a:r>
            <a:r>
              <a:rPr lang="en-US" sz="2000" dirty="0" smtClean="0"/>
              <a:t>4. Equity, Diversity &amp; Inclusion ($6K) – recommend</a:t>
            </a:r>
            <a:br>
              <a:rPr lang="en-US" sz="2000" dirty="0" smtClean="0"/>
            </a:br>
            <a:r>
              <a:rPr lang="en-US" sz="2000" dirty="0" smtClean="0"/>
              <a:t/>
            </a:r>
            <a:br>
              <a:rPr lang="en-US" sz="2000" dirty="0" smtClean="0"/>
            </a:br>
            <a:r>
              <a:rPr lang="en-US" sz="2000" u="sng" dirty="0" smtClean="0"/>
              <a:t>College Council also mentions</a:t>
            </a:r>
            <a:r>
              <a:rPr lang="en-US" sz="2000" dirty="0" smtClean="0"/>
              <a:t>:</a:t>
            </a:r>
            <a:br>
              <a:rPr lang="en-US" sz="2000" dirty="0" smtClean="0"/>
            </a:br>
            <a:r>
              <a:rPr lang="en-US" sz="2000" dirty="0"/>
              <a:t>	</a:t>
            </a:r>
            <a:r>
              <a:rPr lang="en-US" sz="2000" dirty="0" smtClean="0"/>
              <a:t>1. All divisions kept requests to minimum and it shows</a:t>
            </a:r>
            <a:br>
              <a:rPr lang="en-US" sz="2000" dirty="0" smtClean="0"/>
            </a:br>
            <a:r>
              <a:rPr lang="en-US" sz="2000" dirty="0"/>
              <a:t>	</a:t>
            </a:r>
            <a:r>
              <a:rPr lang="en-US" sz="2000" dirty="0" smtClean="0"/>
              <a:t>2. College to consider some requests that will be necessary long term</a:t>
            </a:r>
            <a:br>
              <a:rPr lang="en-US" sz="2000" dirty="0" smtClean="0"/>
            </a:br>
            <a:r>
              <a:rPr lang="en-US" sz="2000" dirty="0" smtClean="0"/>
              <a:t>	3. College to work on “revenue” side of equation in terms of: retention, 	schedule, class offer, and program mix.</a:t>
            </a:r>
          </a:p>
        </p:txBody>
      </p:sp>
    </p:spTree>
    <p:extLst>
      <p:ext uri="{BB962C8B-B14F-4D97-AF65-F5344CB8AC3E}">
        <p14:creationId xmlns:p14="http://schemas.microsoft.com/office/powerpoint/2010/main" val="25200517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Budget Balancing </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FY1617</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itle 1"/>
          <p:cNvSpPr txBox="1">
            <a:spLocks/>
          </p:cNvSpPr>
          <p:nvPr/>
        </p:nvSpPr>
        <p:spPr>
          <a:xfrm>
            <a:off x="685800" y="1485900"/>
            <a:ext cx="6210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Content Placeholder 2"/>
          <p:cNvSpPr txBox="1">
            <a:spLocks/>
          </p:cNvSpPr>
          <p:nvPr/>
        </p:nvSpPr>
        <p:spPr>
          <a:xfrm>
            <a:off x="999858" y="2286000"/>
            <a:ext cx="7610742"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sz="2800" dirty="0" smtClean="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80695362"/>
              </p:ext>
            </p:extLst>
          </p:nvPr>
        </p:nvGraphicFramePr>
        <p:xfrm>
          <a:off x="1023937" y="1371600"/>
          <a:ext cx="7096126" cy="4495803"/>
        </p:xfrm>
        <a:graphic>
          <a:graphicData uri="http://schemas.openxmlformats.org/drawingml/2006/table">
            <a:tbl>
              <a:tblPr firstRow="1" bandRow="1">
                <a:tableStyleId>{5C22544A-7EE6-4342-B048-85BDC9FD1C3A}</a:tableStyleId>
              </a:tblPr>
              <a:tblGrid>
                <a:gridCol w="5233393">
                  <a:extLst>
                    <a:ext uri="{9D8B030D-6E8A-4147-A177-3AD203B41FA5}">
                      <a16:colId xmlns:a16="http://schemas.microsoft.com/office/drawing/2014/main" val="20000"/>
                    </a:ext>
                  </a:extLst>
                </a:gridCol>
                <a:gridCol w="1862733">
                  <a:extLst>
                    <a:ext uri="{9D8B030D-6E8A-4147-A177-3AD203B41FA5}">
                      <a16:colId xmlns:a16="http://schemas.microsoft.com/office/drawing/2014/main" val="20001"/>
                    </a:ext>
                  </a:extLst>
                </a:gridCol>
              </a:tblGrid>
              <a:tr h="554211">
                <a:tc>
                  <a:txBody>
                    <a:bodyPr/>
                    <a:lstStyle/>
                    <a:p>
                      <a:pPr algn="ctr"/>
                      <a:r>
                        <a:rPr lang="en-US" dirty="0" smtClean="0"/>
                        <a:t>Description</a:t>
                      </a:r>
                      <a:endParaRPr lang="en-US" dirty="0"/>
                    </a:p>
                  </a:txBody>
                  <a:tcPr/>
                </a:tc>
                <a:tc>
                  <a:txBody>
                    <a:bodyPr/>
                    <a:lstStyle/>
                    <a:p>
                      <a:pPr algn="ctr"/>
                      <a:r>
                        <a:rPr lang="en-US" dirty="0" smtClean="0"/>
                        <a:t>Amount</a:t>
                      </a:r>
                      <a:endParaRPr lang="en-US" dirty="0"/>
                    </a:p>
                  </a:txBody>
                  <a:tcPr/>
                </a:tc>
                <a:extLst>
                  <a:ext uri="{0D108BD9-81ED-4DB2-BD59-A6C34878D82A}">
                    <a16:rowId xmlns:a16="http://schemas.microsoft.com/office/drawing/2014/main" val="10000"/>
                  </a:ext>
                </a:extLst>
              </a:tr>
              <a:tr h="554211">
                <a:tc>
                  <a:txBody>
                    <a:bodyPr/>
                    <a:lstStyle/>
                    <a:p>
                      <a:r>
                        <a:rPr lang="en-US" dirty="0" smtClean="0"/>
                        <a:t>Allocation/Tuition</a:t>
                      </a:r>
                      <a:r>
                        <a:rPr lang="en-US" baseline="0" dirty="0" smtClean="0"/>
                        <a:t> shortfall</a:t>
                      </a:r>
                      <a:endParaRPr lang="en-US" dirty="0"/>
                    </a:p>
                  </a:txBody>
                  <a:tcPr/>
                </a:tc>
                <a:tc>
                  <a:txBody>
                    <a:bodyPr/>
                    <a:lstStyle/>
                    <a:p>
                      <a:pPr algn="r"/>
                      <a:r>
                        <a:rPr lang="en-US" dirty="0" smtClean="0"/>
                        <a:t>750,000</a:t>
                      </a:r>
                      <a:endParaRPr lang="en-US" dirty="0"/>
                    </a:p>
                  </a:txBody>
                  <a:tcPr/>
                </a:tc>
                <a:extLst>
                  <a:ext uri="{0D108BD9-81ED-4DB2-BD59-A6C34878D82A}">
                    <a16:rowId xmlns:a16="http://schemas.microsoft.com/office/drawing/2014/main" val="10001"/>
                  </a:ext>
                </a:extLst>
              </a:tr>
              <a:tr h="616326">
                <a:tc>
                  <a:txBody>
                    <a:bodyPr/>
                    <a:lstStyle/>
                    <a:p>
                      <a:r>
                        <a:rPr lang="en-US" dirty="0" smtClean="0"/>
                        <a:t>Unfunded</a:t>
                      </a:r>
                      <a:r>
                        <a:rPr lang="en-US" baseline="0" dirty="0" smtClean="0"/>
                        <a:t> Mandates &amp; Contractual Obligations</a:t>
                      </a:r>
                      <a:endParaRPr lang="en-US" dirty="0"/>
                    </a:p>
                  </a:txBody>
                  <a:tcPr/>
                </a:tc>
                <a:tc>
                  <a:txBody>
                    <a:bodyPr/>
                    <a:lstStyle/>
                    <a:p>
                      <a:pPr algn="r"/>
                      <a:r>
                        <a:rPr lang="en-US" dirty="0" smtClean="0"/>
                        <a:t>645,000</a:t>
                      </a:r>
                      <a:endParaRPr lang="en-US" dirty="0"/>
                    </a:p>
                  </a:txBody>
                  <a:tcPr/>
                </a:tc>
                <a:extLst>
                  <a:ext uri="{0D108BD9-81ED-4DB2-BD59-A6C34878D82A}">
                    <a16:rowId xmlns:a16="http://schemas.microsoft.com/office/drawing/2014/main" val="10002"/>
                  </a:ext>
                </a:extLst>
              </a:tr>
              <a:tr h="554211">
                <a:tc>
                  <a:txBody>
                    <a:bodyPr/>
                    <a:lstStyle/>
                    <a:p>
                      <a:r>
                        <a:rPr lang="en-US" dirty="0" smtClean="0"/>
                        <a:t>Approved Requests</a:t>
                      </a:r>
                      <a:r>
                        <a:rPr lang="en-US" baseline="0" dirty="0" smtClean="0"/>
                        <a:t> </a:t>
                      </a:r>
                      <a:endParaRPr lang="en-US" dirty="0"/>
                    </a:p>
                  </a:txBody>
                  <a:tcPr/>
                </a:tc>
                <a:tc>
                  <a:txBody>
                    <a:bodyPr/>
                    <a:lstStyle/>
                    <a:p>
                      <a:pPr algn="r"/>
                      <a:r>
                        <a:rPr lang="en-US" dirty="0" smtClean="0"/>
                        <a:t>102,050</a:t>
                      </a:r>
                      <a:endParaRPr lang="en-US" dirty="0"/>
                    </a:p>
                  </a:txBody>
                  <a:tcPr/>
                </a:tc>
                <a:extLst>
                  <a:ext uri="{0D108BD9-81ED-4DB2-BD59-A6C34878D82A}">
                    <a16:rowId xmlns:a16="http://schemas.microsoft.com/office/drawing/2014/main" val="10003"/>
                  </a:ext>
                </a:extLst>
              </a:tr>
              <a:tr h="554211">
                <a:tc>
                  <a:txBody>
                    <a:bodyPr/>
                    <a:lstStyle/>
                    <a:p>
                      <a:r>
                        <a:rPr lang="en-US" sz="2000" b="1" dirty="0" smtClean="0"/>
                        <a:t>Total Need:</a:t>
                      </a:r>
                      <a:endParaRPr lang="en-US" sz="2000" b="1" dirty="0"/>
                    </a:p>
                  </a:txBody>
                  <a:tcPr/>
                </a:tc>
                <a:tc>
                  <a:txBody>
                    <a:bodyPr/>
                    <a:lstStyle/>
                    <a:p>
                      <a:pPr algn="r"/>
                      <a:r>
                        <a:rPr lang="en-US" sz="2000" b="1" dirty="0" smtClean="0"/>
                        <a:t>$1,497,050</a:t>
                      </a:r>
                      <a:endParaRPr lang="en-US" sz="2000" b="1" dirty="0"/>
                    </a:p>
                  </a:txBody>
                  <a:tcPr/>
                </a:tc>
                <a:extLst>
                  <a:ext uri="{0D108BD9-81ED-4DB2-BD59-A6C34878D82A}">
                    <a16:rowId xmlns:a16="http://schemas.microsoft.com/office/drawing/2014/main" val="10004"/>
                  </a:ext>
                </a:extLst>
              </a:tr>
              <a:tr h="554211">
                <a:tc>
                  <a:txBody>
                    <a:bodyPr/>
                    <a:lstStyle/>
                    <a:p>
                      <a:r>
                        <a:rPr lang="en-US" dirty="0" smtClean="0"/>
                        <a:t>Approved Changes</a:t>
                      </a:r>
                      <a:endParaRPr lang="en-US" dirty="0"/>
                    </a:p>
                  </a:txBody>
                  <a:tcPr/>
                </a:tc>
                <a:tc>
                  <a:txBody>
                    <a:bodyPr/>
                    <a:lstStyle/>
                    <a:p>
                      <a:pPr algn="r"/>
                      <a:r>
                        <a:rPr lang="en-US" dirty="0" smtClean="0"/>
                        <a:t>1,472,500</a:t>
                      </a:r>
                      <a:endParaRPr lang="en-US" dirty="0"/>
                    </a:p>
                  </a:txBody>
                  <a:tcPr/>
                </a:tc>
                <a:extLst>
                  <a:ext uri="{0D108BD9-81ED-4DB2-BD59-A6C34878D82A}">
                    <a16:rowId xmlns:a16="http://schemas.microsoft.com/office/drawing/2014/main" val="10005"/>
                  </a:ext>
                </a:extLst>
              </a:tr>
              <a:tr h="554211">
                <a:tc>
                  <a:txBody>
                    <a:bodyPr/>
                    <a:lstStyle/>
                    <a:p>
                      <a:r>
                        <a:rPr lang="en-US" sz="2000" b="1" dirty="0" smtClean="0"/>
                        <a:t>Total Resources:</a:t>
                      </a:r>
                      <a:endParaRPr lang="en-US" sz="2000" b="1" dirty="0"/>
                    </a:p>
                  </a:txBody>
                  <a:tcPr/>
                </a:tc>
                <a:tc>
                  <a:txBody>
                    <a:bodyPr/>
                    <a:lstStyle/>
                    <a:p>
                      <a:pPr algn="r"/>
                      <a:r>
                        <a:rPr lang="en-US" sz="2000" b="1" dirty="0" smtClean="0"/>
                        <a:t>$1,472,500</a:t>
                      </a:r>
                      <a:endParaRPr lang="en-US" sz="2000" b="1" dirty="0"/>
                    </a:p>
                  </a:txBody>
                  <a:tcPr/>
                </a:tc>
                <a:extLst>
                  <a:ext uri="{0D108BD9-81ED-4DB2-BD59-A6C34878D82A}">
                    <a16:rowId xmlns:a16="http://schemas.microsoft.com/office/drawing/2014/main" val="10006"/>
                  </a:ext>
                </a:extLst>
              </a:tr>
              <a:tr h="554211">
                <a:tc>
                  <a:txBody>
                    <a:bodyPr/>
                    <a:lstStyle/>
                    <a:p>
                      <a:r>
                        <a:rPr lang="en-US" sz="2000" b="1" dirty="0" smtClean="0"/>
                        <a:t>Budget Gap:</a:t>
                      </a:r>
                      <a:endParaRPr lang="en-US" sz="2000" b="1" dirty="0"/>
                    </a:p>
                  </a:txBody>
                  <a:tcPr/>
                </a:tc>
                <a:tc>
                  <a:txBody>
                    <a:bodyPr/>
                    <a:lstStyle/>
                    <a:p>
                      <a:pPr algn="r"/>
                      <a:r>
                        <a:rPr lang="en-US" sz="2000" b="1" dirty="0" smtClean="0">
                          <a:solidFill>
                            <a:srgbClr val="FF0000"/>
                          </a:solidFill>
                        </a:rPr>
                        <a:t>(24,550)</a:t>
                      </a:r>
                      <a:endParaRPr lang="en-US" sz="2000" b="1" dirty="0">
                        <a:solidFill>
                          <a:srgbClr val="FF0000"/>
                        </a:solidFill>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471372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Approved Changes </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FY1617</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itle 1"/>
          <p:cNvSpPr txBox="1">
            <a:spLocks/>
          </p:cNvSpPr>
          <p:nvPr/>
        </p:nvSpPr>
        <p:spPr>
          <a:xfrm>
            <a:off x="685800" y="1485900"/>
            <a:ext cx="6210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Content Placeholder 2"/>
          <p:cNvSpPr txBox="1">
            <a:spLocks/>
          </p:cNvSpPr>
          <p:nvPr/>
        </p:nvSpPr>
        <p:spPr>
          <a:xfrm>
            <a:off x="999858" y="2286000"/>
            <a:ext cx="7610742"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sz="2800" dirty="0" smtClean="0">
              <a:solidFill>
                <a:schemeClr val="tx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845776566"/>
              </p:ext>
            </p:extLst>
          </p:nvPr>
        </p:nvGraphicFramePr>
        <p:xfrm>
          <a:off x="1295400" y="1295400"/>
          <a:ext cx="6553200" cy="4546597"/>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413327">
                <a:tc>
                  <a:txBody>
                    <a:bodyPr/>
                    <a:lstStyle/>
                    <a:p>
                      <a:pPr algn="ctr"/>
                      <a:r>
                        <a:rPr lang="en-US" dirty="0" smtClean="0"/>
                        <a:t>Item</a:t>
                      </a:r>
                      <a:endParaRPr lang="en-US" dirty="0"/>
                    </a:p>
                  </a:txBody>
                  <a:tcPr/>
                </a:tc>
                <a:tc>
                  <a:txBody>
                    <a:bodyPr/>
                    <a:lstStyle/>
                    <a:p>
                      <a:pPr algn="ctr"/>
                      <a:r>
                        <a:rPr lang="en-US" dirty="0" smtClean="0"/>
                        <a:t>Amount</a:t>
                      </a:r>
                      <a:endParaRPr lang="en-US" dirty="0"/>
                    </a:p>
                  </a:txBody>
                  <a:tcPr/>
                </a:tc>
                <a:extLst>
                  <a:ext uri="{0D108BD9-81ED-4DB2-BD59-A6C34878D82A}">
                    <a16:rowId xmlns:a16="http://schemas.microsoft.com/office/drawing/2014/main" val="10000"/>
                  </a:ext>
                </a:extLst>
              </a:tr>
              <a:tr h="413327">
                <a:tc>
                  <a:txBody>
                    <a:bodyPr/>
                    <a:lstStyle/>
                    <a:p>
                      <a:r>
                        <a:rPr lang="en-US" dirty="0" smtClean="0"/>
                        <a:t>Cost Recoveries Contribution</a:t>
                      </a:r>
                      <a:endParaRPr lang="en-US" dirty="0"/>
                    </a:p>
                  </a:txBody>
                  <a:tcPr/>
                </a:tc>
                <a:tc>
                  <a:txBody>
                    <a:bodyPr/>
                    <a:lstStyle/>
                    <a:p>
                      <a:pPr algn="r"/>
                      <a:r>
                        <a:rPr lang="en-US" dirty="0" smtClean="0"/>
                        <a:t>500,000</a:t>
                      </a:r>
                      <a:endParaRPr lang="en-US" dirty="0"/>
                    </a:p>
                  </a:txBody>
                  <a:tcPr/>
                </a:tc>
                <a:extLst>
                  <a:ext uri="{0D108BD9-81ED-4DB2-BD59-A6C34878D82A}">
                    <a16:rowId xmlns:a16="http://schemas.microsoft.com/office/drawing/2014/main" val="10001"/>
                  </a:ext>
                </a:extLst>
              </a:tr>
              <a:tr h="413327">
                <a:tc>
                  <a:txBody>
                    <a:bodyPr/>
                    <a:lstStyle/>
                    <a:p>
                      <a:r>
                        <a:rPr lang="en-US" dirty="0" smtClean="0"/>
                        <a:t>Corporate</a:t>
                      </a:r>
                      <a:r>
                        <a:rPr lang="en-US" baseline="0" dirty="0" smtClean="0"/>
                        <a:t> &amp; Contract Training  self support</a:t>
                      </a:r>
                      <a:endParaRPr lang="en-US" dirty="0"/>
                    </a:p>
                  </a:txBody>
                  <a:tcPr/>
                </a:tc>
                <a:tc>
                  <a:txBody>
                    <a:bodyPr/>
                    <a:lstStyle/>
                    <a:p>
                      <a:pPr algn="r"/>
                      <a:r>
                        <a:rPr lang="en-US" dirty="0" smtClean="0"/>
                        <a:t>21,500</a:t>
                      </a:r>
                      <a:endParaRPr lang="en-US" dirty="0"/>
                    </a:p>
                  </a:txBody>
                  <a:tcPr/>
                </a:tc>
                <a:extLst>
                  <a:ext uri="{0D108BD9-81ED-4DB2-BD59-A6C34878D82A}">
                    <a16:rowId xmlns:a16="http://schemas.microsoft.com/office/drawing/2014/main" val="10002"/>
                  </a:ext>
                </a:extLst>
              </a:tr>
              <a:tr h="413327">
                <a:tc>
                  <a:txBody>
                    <a:bodyPr/>
                    <a:lstStyle/>
                    <a:p>
                      <a:r>
                        <a:rPr lang="en-US" dirty="0" smtClean="0"/>
                        <a:t>NSF Grant match to grant consolidation</a:t>
                      </a:r>
                      <a:endParaRPr lang="en-US" dirty="0"/>
                    </a:p>
                  </a:txBody>
                  <a:tcPr/>
                </a:tc>
                <a:tc>
                  <a:txBody>
                    <a:bodyPr/>
                    <a:lstStyle/>
                    <a:p>
                      <a:pPr algn="r"/>
                      <a:r>
                        <a:rPr lang="en-US" dirty="0" smtClean="0"/>
                        <a:t>26,500</a:t>
                      </a:r>
                      <a:endParaRPr lang="en-US" dirty="0"/>
                    </a:p>
                  </a:txBody>
                  <a:tcPr/>
                </a:tc>
                <a:extLst>
                  <a:ext uri="{0D108BD9-81ED-4DB2-BD59-A6C34878D82A}">
                    <a16:rowId xmlns:a16="http://schemas.microsoft.com/office/drawing/2014/main" val="10003"/>
                  </a:ext>
                </a:extLst>
              </a:tr>
              <a:tr h="413327">
                <a:tc>
                  <a:txBody>
                    <a:bodyPr/>
                    <a:lstStyle/>
                    <a:p>
                      <a:r>
                        <a:rPr lang="en-US" dirty="0" smtClean="0"/>
                        <a:t>DSHS</a:t>
                      </a:r>
                      <a:r>
                        <a:rPr lang="en-US" baseline="0" dirty="0" smtClean="0"/>
                        <a:t> ORIA position 100% on grant</a:t>
                      </a:r>
                      <a:endParaRPr lang="en-US" dirty="0"/>
                    </a:p>
                  </a:txBody>
                  <a:tcPr/>
                </a:tc>
                <a:tc>
                  <a:txBody>
                    <a:bodyPr/>
                    <a:lstStyle/>
                    <a:p>
                      <a:pPr algn="r"/>
                      <a:r>
                        <a:rPr lang="en-US" dirty="0" smtClean="0"/>
                        <a:t>11,500</a:t>
                      </a:r>
                      <a:endParaRPr lang="en-US" dirty="0"/>
                    </a:p>
                  </a:txBody>
                  <a:tcPr/>
                </a:tc>
                <a:extLst>
                  <a:ext uri="{0D108BD9-81ED-4DB2-BD59-A6C34878D82A}">
                    <a16:rowId xmlns:a16="http://schemas.microsoft.com/office/drawing/2014/main" val="10004"/>
                  </a:ext>
                </a:extLst>
              </a:tr>
              <a:tr h="413327">
                <a:tc>
                  <a:txBody>
                    <a:bodyPr/>
                    <a:lstStyle/>
                    <a:p>
                      <a:r>
                        <a:rPr lang="en-US" baseline="0" dirty="0" smtClean="0"/>
                        <a:t>Special Allocation Administrative Cost</a:t>
                      </a:r>
                      <a:endParaRPr lang="en-US" dirty="0"/>
                    </a:p>
                  </a:txBody>
                  <a:tcPr/>
                </a:tc>
                <a:tc>
                  <a:txBody>
                    <a:bodyPr/>
                    <a:lstStyle/>
                    <a:p>
                      <a:pPr algn="r"/>
                      <a:r>
                        <a:rPr lang="en-US" dirty="0" smtClean="0"/>
                        <a:t>70,000</a:t>
                      </a:r>
                      <a:endParaRPr lang="en-US" dirty="0"/>
                    </a:p>
                  </a:txBody>
                  <a:tcPr/>
                </a:tc>
                <a:extLst>
                  <a:ext uri="{0D108BD9-81ED-4DB2-BD59-A6C34878D82A}">
                    <a16:rowId xmlns:a16="http://schemas.microsoft.com/office/drawing/2014/main" val="10005"/>
                  </a:ext>
                </a:extLst>
              </a:tr>
              <a:tr h="413327">
                <a:tc>
                  <a:txBody>
                    <a:bodyPr/>
                    <a:lstStyle/>
                    <a:p>
                      <a:r>
                        <a:rPr lang="en-US" dirty="0" smtClean="0"/>
                        <a:t>IT and Media</a:t>
                      </a:r>
                      <a:r>
                        <a:rPr lang="en-US" baseline="0" dirty="0" smtClean="0"/>
                        <a:t> cost transfers on fee</a:t>
                      </a:r>
                      <a:endParaRPr lang="en-US" dirty="0"/>
                    </a:p>
                  </a:txBody>
                  <a:tcPr/>
                </a:tc>
                <a:tc>
                  <a:txBody>
                    <a:bodyPr/>
                    <a:lstStyle/>
                    <a:p>
                      <a:pPr algn="r"/>
                      <a:r>
                        <a:rPr lang="en-US" dirty="0" smtClean="0"/>
                        <a:t>45,000</a:t>
                      </a:r>
                      <a:endParaRPr lang="en-US" dirty="0"/>
                    </a:p>
                  </a:txBody>
                  <a:tcPr/>
                </a:tc>
                <a:extLst>
                  <a:ext uri="{0D108BD9-81ED-4DB2-BD59-A6C34878D82A}">
                    <a16:rowId xmlns:a16="http://schemas.microsoft.com/office/drawing/2014/main" val="10006"/>
                  </a:ext>
                </a:extLst>
              </a:tr>
              <a:tr h="413327">
                <a:tc>
                  <a:txBody>
                    <a:bodyPr/>
                    <a:lstStyle/>
                    <a:p>
                      <a:r>
                        <a:rPr lang="en-US" dirty="0" smtClean="0"/>
                        <a:t>Personnel</a:t>
                      </a:r>
                      <a:r>
                        <a:rPr lang="en-US" baseline="0" dirty="0" smtClean="0"/>
                        <a:t> reorganization</a:t>
                      </a:r>
                      <a:endParaRPr lang="en-US" dirty="0"/>
                    </a:p>
                  </a:txBody>
                  <a:tcPr/>
                </a:tc>
                <a:tc>
                  <a:txBody>
                    <a:bodyPr/>
                    <a:lstStyle/>
                    <a:p>
                      <a:pPr algn="r"/>
                      <a:r>
                        <a:rPr lang="en-US" dirty="0" smtClean="0"/>
                        <a:t>47,000</a:t>
                      </a:r>
                      <a:endParaRPr lang="en-US" dirty="0"/>
                    </a:p>
                  </a:txBody>
                  <a:tcPr/>
                </a:tc>
                <a:extLst>
                  <a:ext uri="{0D108BD9-81ED-4DB2-BD59-A6C34878D82A}">
                    <a16:rowId xmlns:a16="http://schemas.microsoft.com/office/drawing/2014/main" val="10007"/>
                  </a:ext>
                </a:extLst>
              </a:tr>
              <a:tr h="413327">
                <a:tc>
                  <a:txBody>
                    <a:bodyPr/>
                    <a:lstStyle/>
                    <a:p>
                      <a:r>
                        <a:rPr lang="en-US" dirty="0" smtClean="0"/>
                        <a:t>Transfer cost to auxiliary</a:t>
                      </a:r>
                      <a:r>
                        <a:rPr lang="en-US" baseline="0" dirty="0" smtClean="0"/>
                        <a:t> budgets</a:t>
                      </a:r>
                      <a:endParaRPr lang="en-US" dirty="0"/>
                    </a:p>
                  </a:txBody>
                  <a:tcPr/>
                </a:tc>
                <a:tc>
                  <a:txBody>
                    <a:bodyPr/>
                    <a:lstStyle/>
                    <a:p>
                      <a:pPr algn="r"/>
                      <a:r>
                        <a:rPr lang="en-US" dirty="0" smtClean="0"/>
                        <a:t>11,000</a:t>
                      </a:r>
                      <a:endParaRPr lang="en-US" dirty="0"/>
                    </a:p>
                  </a:txBody>
                  <a:tcPr/>
                </a:tc>
                <a:extLst>
                  <a:ext uri="{0D108BD9-81ED-4DB2-BD59-A6C34878D82A}">
                    <a16:rowId xmlns:a16="http://schemas.microsoft.com/office/drawing/2014/main" val="10008"/>
                  </a:ext>
                </a:extLst>
              </a:tr>
              <a:tr h="413327">
                <a:tc>
                  <a:txBody>
                    <a:bodyPr/>
                    <a:lstStyle/>
                    <a:p>
                      <a:r>
                        <a:rPr lang="en-US" b="1" dirty="0" smtClean="0"/>
                        <a:t>Official Operating Reserve</a:t>
                      </a:r>
                      <a:endParaRPr lang="en-US" b="1" dirty="0"/>
                    </a:p>
                  </a:txBody>
                  <a:tcPr/>
                </a:tc>
                <a:tc>
                  <a:txBody>
                    <a:bodyPr/>
                    <a:lstStyle/>
                    <a:p>
                      <a:pPr algn="r"/>
                      <a:r>
                        <a:rPr lang="en-US" b="1" dirty="0" smtClean="0"/>
                        <a:t>750,000</a:t>
                      </a:r>
                      <a:endParaRPr lang="en-US" b="1" dirty="0"/>
                    </a:p>
                  </a:txBody>
                  <a:tcPr/>
                </a:tc>
                <a:extLst>
                  <a:ext uri="{0D108BD9-81ED-4DB2-BD59-A6C34878D82A}">
                    <a16:rowId xmlns:a16="http://schemas.microsoft.com/office/drawing/2014/main" val="10009"/>
                  </a:ext>
                </a:extLst>
              </a:tr>
              <a:tr h="413327">
                <a:tc>
                  <a:txBody>
                    <a:bodyPr/>
                    <a:lstStyle/>
                    <a:p>
                      <a:r>
                        <a:rPr lang="en-US" dirty="0" smtClean="0"/>
                        <a:t>TOTAL:</a:t>
                      </a:r>
                      <a:endParaRPr lang="en-US" dirty="0"/>
                    </a:p>
                  </a:txBody>
                  <a:tcPr/>
                </a:tc>
                <a:tc>
                  <a:txBody>
                    <a:bodyPr/>
                    <a:lstStyle/>
                    <a:p>
                      <a:pPr algn="r"/>
                      <a:r>
                        <a:rPr lang="en-US" dirty="0" smtClean="0"/>
                        <a:t>$1,472,500</a:t>
                      </a:r>
                      <a:endParaRPr lang="en-US"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14267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0" name="Rectangle 9"/>
          <p:cNvSpPr/>
          <p:nvPr/>
        </p:nvSpPr>
        <p:spPr>
          <a:xfrm>
            <a:off x="457200" y="103257"/>
            <a:ext cx="83058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FY1617 </a:t>
            </a: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Budget Key Points</a:t>
            </a:r>
          </a:p>
        </p:txBody>
      </p:sp>
      <p:sp>
        <p:nvSpPr>
          <p:cNvPr id="5" name="Title 1"/>
          <p:cNvSpPr txBox="1">
            <a:spLocks/>
          </p:cNvSpPr>
          <p:nvPr/>
        </p:nvSpPr>
        <p:spPr>
          <a:xfrm>
            <a:off x="685800" y="1485900"/>
            <a:ext cx="62103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endParaRPr lang="en-US" sz="4000" b="1" dirty="0"/>
          </a:p>
        </p:txBody>
      </p:sp>
      <p:sp>
        <p:nvSpPr>
          <p:cNvPr id="6" name="Content Placeholder 2"/>
          <p:cNvSpPr txBox="1">
            <a:spLocks/>
          </p:cNvSpPr>
          <p:nvPr/>
        </p:nvSpPr>
        <p:spPr>
          <a:xfrm>
            <a:off x="999858" y="2286000"/>
            <a:ext cx="7610742" cy="3276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0"/>
              </a:spcAft>
            </a:pPr>
            <a:endParaRPr lang="en-US" sz="2800" dirty="0" smtClean="0">
              <a:solidFill>
                <a:schemeClr val="tx1"/>
              </a:solidFill>
            </a:endParaRPr>
          </a:p>
        </p:txBody>
      </p:sp>
      <p:sp>
        <p:nvSpPr>
          <p:cNvPr id="8" name="Rectangle 7"/>
          <p:cNvSpPr/>
          <p:nvPr/>
        </p:nvSpPr>
        <p:spPr>
          <a:xfrm>
            <a:off x="999858" y="1716063"/>
            <a:ext cx="7162800" cy="3616375"/>
          </a:xfrm>
          <a:prstGeom prst="rect">
            <a:avLst/>
          </a:prstGeom>
        </p:spPr>
        <p:txBody>
          <a:bodyPr wrap="square">
            <a:spAutoFit/>
          </a:bodyPr>
          <a:lstStyle/>
          <a:p>
            <a:pPr marL="457200" indent="-457200" fontAlgn="auto">
              <a:spcAft>
                <a:spcPts val="0"/>
              </a:spcAft>
              <a:buFont typeface="Arial" panose="020B0604020202020204" pitchFamily="34" charset="0"/>
              <a:buChar char="•"/>
            </a:pPr>
            <a:r>
              <a:rPr lang="en-US" sz="2800" dirty="0">
                <a:latin typeface="+mn-lt"/>
              </a:rPr>
              <a:t>2016-17FY </a:t>
            </a:r>
            <a:r>
              <a:rPr lang="en-US" sz="2800" dirty="0" smtClean="0">
                <a:latin typeface="+mn-lt"/>
              </a:rPr>
              <a:t>Permanent budget </a:t>
            </a:r>
            <a:r>
              <a:rPr lang="en-US" sz="2800" dirty="0">
                <a:latin typeface="+mn-lt"/>
              </a:rPr>
              <a:t>is </a:t>
            </a:r>
            <a:r>
              <a:rPr lang="en-US" sz="2800" b="1" dirty="0">
                <a:solidFill>
                  <a:srgbClr val="FF0000"/>
                </a:solidFill>
                <a:latin typeface="+mn-lt"/>
              </a:rPr>
              <a:t>NOT</a:t>
            </a:r>
            <a:r>
              <a:rPr lang="en-US" sz="2800" b="1" dirty="0">
                <a:latin typeface="+mn-lt"/>
              </a:rPr>
              <a:t> </a:t>
            </a:r>
            <a:r>
              <a:rPr lang="en-US" sz="2800" dirty="0" smtClean="0">
                <a:latin typeface="+mn-lt"/>
              </a:rPr>
              <a:t>balanced</a:t>
            </a:r>
          </a:p>
          <a:p>
            <a:pPr fontAlgn="auto">
              <a:spcAft>
                <a:spcPts val="0"/>
              </a:spcAft>
            </a:pPr>
            <a:endParaRPr lang="en-US" sz="1100" dirty="0">
              <a:latin typeface="+mn-lt"/>
            </a:endParaRPr>
          </a:p>
          <a:p>
            <a:pPr marL="457200" indent="-457200" fontAlgn="auto">
              <a:spcAft>
                <a:spcPts val="0"/>
              </a:spcAft>
              <a:buFont typeface="Arial" panose="020B0604020202020204" pitchFamily="34" charset="0"/>
              <a:buChar char="•"/>
            </a:pPr>
            <a:r>
              <a:rPr lang="en-US" sz="2800" dirty="0" smtClean="0">
                <a:latin typeface="+mn-lt"/>
              </a:rPr>
              <a:t>South use </a:t>
            </a:r>
            <a:r>
              <a:rPr lang="en-US" sz="2800" dirty="0">
                <a:latin typeface="+mn-lt"/>
              </a:rPr>
              <a:t>of </a:t>
            </a:r>
            <a:r>
              <a:rPr lang="en-US" sz="2800" b="1" dirty="0">
                <a:solidFill>
                  <a:srgbClr val="FF0000"/>
                </a:solidFill>
                <a:latin typeface="+mn-lt"/>
              </a:rPr>
              <a:t>one time reserve </a:t>
            </a:r>
            <a:r>
              <a:rPr lang="en-US" sz="2800" dirty="0">
                <a:latin typeface="+mn-lt"/>
              </a:rPr>
              <a:t>to close budget </a:t>
            </a:r>
            <a:r>
              <a:rPr lang="en-US" sz="2800" dirty="0" smtClean="0">
                <a:latin typeface="+mn-lt"/>
              </a:rPr>
              <a:t>gap</a:t>
            </a:r>
          </a:p>
          <a:p>
            <a:pPr fontAlgn="auto">
              <a:spcAft>
                <a:spcPts val="0"/>
              </a:spcAft>
            </a:pPr>
            <a:endParaRPr lang="en-US" sz="1100" dirty="0">
              <a:latin typeface="+mn-lt"/>
            </a:endParaRPr>
          </a:p>
          <a:p>
            <a:pPr marL="457200" indent="-457200" fontAlgn="auto">
              <a:spcAft>
                <a:spcPts val="0"/>
              </a:spcAft>
              <a:buFont typeface="Arial" panose="020B0604020202020204" pitchFamily="34" charset="0"/>
              <a:buChar char="•"/>
            </a:pPr>
            <a:r>
              <a:rPr lang="en-US" sz="2800" dirty="0">
                <a:latin typeface="+mn-lt"/>
              </a:rPr>
              <a:t>Current level of funding </a:t>
            </a:r>
            <a:r>
              <a:rPr lang="en-US" sz="2800" dirty="0" smtClean="0">
                <a:latin typeface="+mn-lt"/>
              </a:rPr>
              <a:t>in 2016-17FY for departments is </a:t>
            </a:r>
            <a:r>
              <a:rPr lang="en-US" sz="2800" b="1" dirty="0">
                <a:solidFill>
                  <a:srgbClr val="FF0000"/>
                </a:solidFill>
                <a:latin typeface="+mn-lt"/>
              </a:rPr>
              <a:t>NOT</a:t>
            </a:r>
            <a:r>
              <a:rPr lang="en-US" sz="2800" dirty="0">
                <a:solidFill>
                  <a:srgbClr val="FF0000"/>
                </a:solidFill>
                <a:latin typeface="+mn-lt"/>
              </a:rPr>
              <a:t> </a:t>
            </a:r>
            <a:r>
              <a:rPr lang="en-US" sz="2800" dirty="0">
                <a:latin typeface="+mn-lt"/>
              </a:rPr>
              <a:t>guaranteed. </a:t>
            </a:r>
            <a:endParaRPr lang="en-US" sz="2800" dirty="0" smtClean="0">
              <a:latin typeface="+mn-lt"/>
            </a:endParaRPr>
          </a:p>
          <a:p>
            <a:pPr fontAlgn="auto">
              <a:spcAft>
                <a:spcPts val="0"/>
              </a:spcAft>
            </a:pPr>
            <a:endParaRPr lang="en-US" sz="1100" dirty="0">
              <a:latin typeface="+mn-lt"/>
            </a:endParaRPr>
          </a:p>
          <a:p>
            <a:pPr marL="457200" indent="-457200" fontAlgn="auto">
              <a:spcAft>
                <a:spcPts val="0"/>
              </a:spcAft>
              <a:buFont typeface="Arial" panose="020B0604020202020204" pitchFamily="34" charset="0"/>
              <a:buChar char="•"/>
            </a:pPr>
            <a:r>
              <a:rPr lang="en-US" sz="2800" dirty="0">
                <a:latin typeface="+mn-lt"/>
              </a:rPr>
              <a:t>Be prepared for more changes</a:t>
            </a:r>
          </a:p>
        </p:txBody>
      </p:sp>
    </p:spTree>
    <p:extLst>
      <p:ext uri="{BB962C8B-B14F-4D97-AF65-F5344CB8AC3E}">
        <p14:creationId xmlns:p14="http://schemas.microsoft.com/office/powerpoint/2010/main" val="22405532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DEDEEA"/>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9" name="Rectangle 8"/>
          <p:cNvSpPr/>
          <p:nvPr/>
        </p:nvSpPr>
        <p:spPr>
          <a:xfrm>
            <a:off x="342900" y="1828800"/>
            <a:ext cx="8763000" cy="1215717"/>
          </a:xfrm>
          <a:prstGeom prst="rect">
            <a:avLst/>
          </a:prstGeom>
        </p:spPr>
        <p:txBody>
          <a:bodyPr>
            <a:spAutoFit/>
          </a:bodyPr>
          <a:lstStyle/>
          <a:p>
            <a:pPr algn="ctr" fontAlgn="auto">
              <a:spcBef>
                <a:spcPts val="0"/>
              </a:spcBef>
              <a:spcAft>
                <a:spcPts val="0"/>
              </a:spcAft>
              <a:defRPr/>
            </a:pPr>
            <a:endParaRPr lang="en-US" sz="2500" dirty="0">
              <a:solidFill>
                <a:srgbClr val="FF0000"/>
              </a:solidFill>
              <a:latin typeface="+mn-lt"/>
            </a:endParaRPr>
          </a:p>
          <a:p>
            <a:pPr algn="ctr" fontAlgn="auto">
              <a:spcBef>
                <a:spcPts val="0"/>
              </a:spcBef>
              <a:spcAft>
                <a:spcPts val="0"/>
              </a:spcAft>
              <a:defRPr/>
            </a:pPr>
            <a:r>
              <a:rPr lang="en-US" sz="4800" dirty="0">
                <a:solidFill>
                  <a:schemeClr val="tx1">
                    <a:lumMod val="95000"/>
                    <a:lumOff val="5000"/>
                  </a:schemeClr>
                </a:solidFill>
                <a:latin typeface="+mn-lt"/>
              </a:rPr>
              <a:t>Questions &amp; Discussion?</a:t>
            </a:r>
          </a:p>
        </p:txBody>
      </p:sp>
      <p:sp>
        <p:nvSpPr>
          <p:cNvPr id="10" name="Rectangle 9"/>
          <p:cNvSpPr/>
          <p:nvPr/>
        </p:nvSpPr>
        <p:spPr>
          <a:xfrm>
            <a:off x="914400" y="103257"/>
            <a:ext cx="7010400" cy="707886"/>
          </a:xfrm>
          <a:prstGeom prst="rect">
            <a:avLst/>
          </a:prstGeom>
        </p:spPr>
        <p:txBody>
          <a:bodyPr>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rPr>
              <a:t>Budget Hearing</a:t>
            </a:r>
          </a:p>
        </p:txBody>
      </p:sp>
      <p:sp>
        <p:nvSpPr>
          <p:cNvPr id="8" name="Rectangle 7"/>
          <p:cNvSpPr/>
          <p:nvPr/>
        </p:nvSpPr>
        <p:spPr>
          <a:xfrm>
            <a:off x="38100" y="3733800"/>
            <a:ext cx="9144000" cy="954107"/>
          </a:xfrm>
          <a:prstGeom prst="rect">
            <a:avLst/>
          </a:prstGeom>
        </p:spPr>
        <p:txBody>
          <a:bodyPr wrap="square">
            <a:spAutoFit/>
          </a:bodyPr>
          <a:lstStyle/>
          <a:p>
            <a:pPr algn="ctr" fontAlgn="auto">
              <a:spcBef>
                <a:spcPts val="0"/>
              </a:spcBef>
              <a:spcAft>
                <a:spcPts val="0"/>
              </a:spcAft>
              <a:defRPr/>
            </a:pPr>
            <a:endParaRPr lang="en-US" sz="2000" dirty="0">
              <a:solidFill>
                <a:schemeClr val="tx1">
                  <a:lumMod val="95000"/>
                  <a:lumOff val="5000"/>
                </a:schemeClr>
              </a:solidFill>
              <a:latin typeface="+mn-lt"/>
            </a:endParaRPr>
          </a:p>
          <a:p>
            <a:pPr algn="ctr" fontAlgn="auto">
              <a:spcBef>
                <a:spcPts val="0"/>
              </a:spcBef>
              <a:spcAft>
                <a:spcPts val="0"/>
              </a:spcAft>
              <a:defRPr/>
            </a:pPr>
            <a:r>
              <a:rPr lang="en-US" sz="3600" b="1" dirty="0">
                <a:solidFill>
                  <a:schemeClr val="tx1">
                    <a:lumMod val="95000"/>
                    <a:lumOff val="5000"/>
                  </a:schemeClr>
                </a:solidFill>
                <a:latin typeface="Gabriola" panose="04040605051002020D02" pitchFamily="82" charset="0"/>
              </a:rPr>
              <a:t>Thank you all for attending</a:t>
            </a:r>
            <a:endParaRPr lang="en-US" sz="3600" dirty="0">
              <a:solidFill>
                <a:schemeClr val="tx1">
                  <a:lumMod val="95000"/>
                  <a:lumOff val="5000"/>
                </a:schemeClr>
              </a:solidFill>
              <a:latin typeface="Gabriola" panose="04040605051002020D02" pitchFamily="8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D9DCEB"/>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148" name="Title 1"/>
          <p:cNvSpPr>
            <a:spLocks noGrp="1"/>
          </p:cNvSpPr>
          <p:nvPr>
            <p:ph type="ctrTitle"/>
          </p:nvPr>
        </p:nvSpPr>
        <p:spPr>
          <a:xfrm>
            <a:off x="685800" y="2362200"/>
            <a:ext cx="7772400" cy="2286000"/>
          </a:xfrm>
        </p:spPr>
        <p:txBody>
          <a:bodyPr/>
          <a:lstStyle/>
          <a:p>
            <a:pPr algn="l" eaLnBrk="1" hangingPunct="1"/>
            <a:r>
              <a:rPr lang="en-US" sz="2000" smtClean="0"/>
              <a:t/>
            </a:r>
            <a:br>
              <a:rPr lang="en-US" sz="2000" smtClean="0"/>
            </a:br>
            <a:r>
              <a:rPr lang="en-US" sz="2000" b="1" i="1" smtClean="0"/>
              <a:t> </a:t>
            </a:r>
            <a:r>
              <a:rPr lang="en-US" sz="2000" smtClean="0"/>
              <a:t/>
            </a:r>
            <a:br>
              <a:rPr lang="en-US" sz="2000" smtClean="0"/>
            </a:br>
            <a:r>
              <a:rPr lang="en-US" sz="2000" smtClean="0"/>
              <a:t/>
            </a:r>
            <a:br>
              <a:rPr lang="en-US" sz="2000" smtClean="0"/>
            </a:br>
            <a:endParaRPr lang="en-US" sz="2000" smtClean="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2" name="Rectangle 11"/>
          <p:cNvSpPr>
            <a:spLocks noChangeArrowheads="1"/>
          </p:cNvSpPr>
          <p:nvPr/>
        </p:nvSpPr>
        <p:spPr bwMode="auto">
          <a:xfrm>
            <a:off x="228600" y="1447800"/>
            <a:ext cx="8610600" cy="4770537"/>
          </a:xfrm>
          <a:prstGeom prst="rect">
            <a:avLst/>
          </a:prstGeom>
          <a:noFill/>
          <a:ln w="9525">
            <a:noFill/>
            <a:miter lim="800000"/>
            <a:headEnd/>
            <a:tailEnd/>
          </a:ln>
        </p:spPr>
        <p:txBody>
          <a:bodyPr wrap="square">
            <a:spAutoFit/>
          </a:bodyPr>
          <a:lstStyle/>
          <a:p>
            <a:r>
              <a:rPr lang="en-US" sz="3200" b="1" dirty="0">
                <a:solidFill>
                  <a:schemeClr val="tx1">
                    <a:lumMod val="95000"/>
                    <a:lumOff val="5000"/>
                  </a:schemeClr>
                </a:solidFill>
                <a:latin typeface="Calibri" pitchFamily="34" charset="0"/>
              </a:rPr>
              <a:t>GOAL 2 - PARTNERSHIPS</a:t>
            </a:r>
          </a:p>
          <a:p>
            <a:pPr marL="457200" lvl="2" indent="-457200"/>
            <a:endParaRPr lang="en-US" sz="3200" u="sng" dirty="0">
              <a:latin typeface="Calibri" pitchFamily="34" charset="0"/>
            </a:endParaRPr>
          </a:p>
          <a:p>
            <a:pPr marL="457200" lvl="2" indent="-457200"/>
            <a:r>
              <a:rPr lang="en-US" sz="2800" i="1" u="sng" dirty="0">
                <a:latin typeface="Calibri" pitchFamily="34" charset="0"/>
              </a:rPr>
              <a:t>Build Community, </a:t>
            </a:r>
            <a:r>
              <a:rPr lang="en-US" sz="2800" i="1" u="sng" dirty="0" smtClean="0">
                <a:latin typeface="Calibri" pitchFamily="34" charset="0"/>
              </a:rPr>
              <a:t>Business and </a:t>
            </a:r>
            <a:r>
              <a:rPr lang="en-US" sz="2800" i="1" u="sng" dirty="0">
                <a:latin typeface="Calibri" pitchFamily="34" charset="0"/>
              </a:rPr>
              <a:t>Educational Partnerships</a:t>
            </a:r>
            <a:r>
              <a:rPr lang="en-US" sz="2800" i="1" dirty="0" smtClean="0">
                <a:latin typeface="Calibri" pitchFamily="34" charset="0"/>
              </a:rPr>
              <a:t>:</a:t>
            </a:r>
          </a:p>
          <a:p>
            <a:pPr marL="457200" lvl="2" indent="-457200"/>
            <a:endParaRPr lang="en-US" sz="2000" i="1" dirty="0">
              <a:latin typeface="Calibri" pitchFamily="34" charset="0"/>
            </a:endParaRPr>
          </a:p>
          <a:p>
            <a:pPr marL="914400" lvl="3" indent="-457200">
              <a:buFont typeface="Arial" charset="0"/>
              <a:buChar char="•"/>
            </a:pPr>
            <a:r>
              <a:rPr lang="en-US" sz="2800" dirty="0" smtClean="0">
                <a:latin typeface="Calibri" pitchFamily="34" charset="0"/>
              </a:rPr>
              <a:t>Increase </a:t>
            </a:r>
            <a:r>
              <a:rPr lang="en-US" sz="2800" dirty="0">
                <a:latin typeface="Calibri" pitchFamily="34" charset="0"/>
              </a:rPr>
              <a:t>S</a:t>
            </a:r>
            <a:r>
              <a:rPr lang="en-US" sz="2800" dirty="0" smtClean="0">
                <a:latin typeface="Calibri" pitchFamily="34" charset="0"/>
              </a:rPr>
              <a:t>eattle </a:t>
            </a:r>
            <a:r>
              <a:rPr lang="en-US" sz="2800" dirty="0">
                <a:latin typeface="Calibri" pitchFamily="34" charset="0"/>
              </a:rPr>
              <a:t>C</a:t>
            </a:r>
            <a:r>
              <a:rPr lang="en-US" sz="2800" dirty="0" smtClean="0">
                <a:latin typeface="Calibri" pitchFamily="34" charset="0"/>
              </a:rPr>
              <a:t>olleges’ economic impact and integral role in advancing social equity and social mobility.</a:t>
            </a:r>
          </a:p>
          <a:p>
            <a:pPr marL="457200" lvl="3"/>
            <a:endParaRPr lang="en-US" sz="1200" dirty="0" smtClean="0">
              <a:latin typeface="Calibri" pitchFamily="34" charset="0"/>
            </a:endParaRPr>
          </a:p>
          <a:p>
            <a:pPr marL="914400" lvl="3" indent="-457200">
              <a:buFont typeface="Arial" charset="0"/>
              <a:buChar char="•"/>
            </a:pPr>
            <a:r>
              <a:rPr lang="en-US" sz="2800" dirty="0" smtClean="0">
                <a:latin typeface="Calibri" pitchFamily="34" charset="0"/>
              </a:rPr>
              <a:t>Increase </a:t>
            </a:r>
            <a:r>
              <a:rPr lang="en-US" sz="2800" dirty="0">
                <a:latin typeface="Calibri" pitchFamily="34" charset="0"/>
              </a:rPr>
              <a:t>professional-technical program graduates to respond to local industry workforce needs </a:t>
            </a:r>
            <a:endParaRPr lang="en-US" sz="2800" dirty="0" smtClean="0">
              <a:latin typeface="Calibri" pitchFamily="34" charset="0"/>
            </a:endParaRPr>
          </a:p>
          <a:p>
            <a:pPr marL="457200" lvl="3"/>
            <a:endParaRPr lang="en-US" sz="1200" dirty="0">
              <a:latin typeface="Calibri" pitchFamily="34" charset="0"/>
            </a:endParaRPr>
          </a:p>
          <a:p>
            <a:pPr marL="914400" lvl="3" indent="-457200">
              <a:buFont typeface="Arial" charset="0"/>
              <a:buChar char="•"/>
            </a:pPr>
            <a:r>
              <a:rPr lang="en-US" sz="2800" dirty="0">
                <a:latin typeface="Calibri" pitchFamily="34" charset="0"/>
              </a:rPr>
              <a:t>Increase private, foundation and local funding</a:t>
            </a:r>
          </a:p>
        </p:txBody>
      </p:sp>
      <p:sp>
        <p:nvSpPr>
          <p:cNvPr id="9" name="Rectangle 8"/>
          <p:cNvSpPr/>
          <p:nvPr/>
        </p:nvSpPr>
        <p:spPr>
          <a:xfrm>
            <a:off x="1066800" y="103257"/>
            <a:ext cx="6934200" cy="707886"/>
          </a:xfrm>
          <a:prstGeom prst="rect">
            <a:avLst/>
          </a:prstGeom>
        </p:spPr>
        <p:txBody>
          <a:bodyPr>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rPr>
              <a:t>Strategic Plan 2010-2017</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D9DCEB"/>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72" name="Title 1"/>
          <p:cNvSpPr>
            <a:spLocks noGrp="1"/>
          </p:cNvSpPr>
          <p:nvPr>
            <p:ph type="ctrTitle"/>
          </p:nvPr>
        </p:nvSpPr>
        <p:spPr>
          <a:xfrm>
            <a:off x="685800" y="2362200"/>
            <a:ext cx="7772400" cy="2286000"/>
          </a:xfrm>
        </p:spPr>
        <p:txBody>
          <a:bodyPr/>
          <a:lstStyle/>
          <a:p>
            <a:pPr algn="l" eaLnBrk="1" hangingPunct="1"/>
            <a:r>
              <a:rPr lang="en-US" sz="2000" dirty="0" smtClean="0"/>
              <a:t/>
            </a:r>
            <a:br>
              <a:rPr lang="en-US" sz="2000" dirty="0" smtClean="0"/>
            </a:br>
            <a:r>
              <a:rPr lang="en-US" sz="2000" b="1" i="1" dirty="0" smtClean="0"/>
              <a:t> </a:t>
            </a:r>
            <a:r>
              <a:rPr lang="en-US" sz="2000" dirty="0" smtClean="0"/>
              <a:t/>
            </a:r>
            <a:br>
              <a:rPr lang="en-US" sz="2000" dirty="0" smtClean="0"/>
            </a:br>
            <a:r>
              <a:rPr lang="en-US" sz="2000" dirty="0" smtClean="0"/>
              <a:t/>
            </a:r>
            <a:br>
              <a:rPr lang="en-US" sz="2000" dirty="0" smtClean="0"/>
            </a:br>
            <a:endParaRPr lang="en-US" sz="2000" dirty="0" smtClean="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12" name="Rectangle 11"/>
          <p:cNvSpPr>
            <a:spLocks noChangeArrowheads="1"/>
          </p:cNvSpPr>
          <p:nvPr/>
        </p:nvSpPr>
        <p:spPr bwMode="auto">
          <a:xfrm>
            <a:off x="152400" y="1447800"/>
            <a:ext cx="8915400" cy="4247317"/>
          </a:xfrm>
          <a:prstGeom prst="rect">
            <a:avLst/>
          </a:prstGeom>
          <a:noFill/>
          <a:ln w="9525">
            <a:noFill/>
            <a:miter lim="800000"/>
            <a:headEnd/>
            <a:tailEnd/>
          </a:ln>
        </p:spPr>
        <p:txBody>
          <a:bodyPr wrap="square">
            <a:spAutoFit/>
          </a:bodyPr>
          <a:lstStyle/>
          <a:p>
            <a:r>
              <a:rPr lang="en-US" sz="3200" b="1" dirty="0">
                <a:solidFill>
                  <a:schemeClr val="tx1">
                    <a:lumMod val="95000"/>
                    <a:lumOff val="5000"/>
                  </a:schemeClr>
                </a:solidFill>
                <a:latin typeface="Calibri" pitchFamily="34" charset="0"/>
              </a:rPr>
              <a:t>GOAL 3 - INNOVATION</a:t>
            </a:r>
          </a:p>
          <a:p>
            <a:pPr marL="457200" lvl="2" indent="-457200"/>
            <a:endParaRPr lang="en-US" sz="3200" u="sng" dirty="0">
              <a:latin typeface="Calibri" pitchFamily="34" charset="0"/>
            </a:endParaRPr>
          </a:p>
          <a:p>
            <a:pPr marL="457200" lvl="2" indent="-457200"/>
            <a:r>
              <a:rPr lang="en-US" sz="2800" i="1" u="sng" dirty="0">
                <a:latin typeface="Calibri" pitchFamily="34" charset="0"/>
              </a:rPr>
              <a:t>Increase innovation </a:t>
            </a:r>
            <a:r>
              <a:rPr lang="en-US" sz="2800" i="1" u="sng" dirty="0" smtClean="0">
                <a:latin typeface="Calibri" pitchFamily="34" charset="0"/>
              </a:rPr>
              <a:t>&amp; improve </a:t>
            </a:r>
            <a:r>
              <a:rPr lang="en-US" sz="2800" i="1" u="sng" dirty="0">
                <a:latin typeface="Calibri" pitchFamily="34" charset="0"/>
              </a:rPr>
              <a:t>organizational effectiveness</a:t>
            </a:r>
            <a:r>
              <a:rPr lang="en-US" sz="2800" i="1" dirty="0" smtClean="0">
                <a:latin typeface="Calibri" pitchFamily="34" charset="0"/>
              </a:rPr>
              <a:t>:</a:t>
            </a:r>
          </a:p>
          <a:p>
            <a:pPr marL="457200" lvl="2" indent="-457200"/>
            <a:endParaRPr lang="en-US" sz="1400" i="1" dirty="0">
              <a:latin typeface="Calibri" pitchFamily="34" charset="0"/>
            </a:endParaRPr>
          </a:p>
          <a:p>
            <a:pPr marL="914400" lvl="3" indent="-457200">
              <a:buFont typeface="Arial" charset="0"/>
              <a:buChar char="•"/>
            </a:pPr>
            <a:r>
              <a:rPr lang="en-US" sz="2800" dirty="0">
                <a:latin typeface="Calibri" pitchFamily="34" charset="0"/>
              </a:rPr>
              <a:t>Increase innovative instructional options for </a:t>
            </a:r>
            <a:r>
              <a:rPr lang="en-US" sz="2800" dirty="0" smtClean="0">
                <a:latin typeface="Calibri" pitchFamily="34" charset="0"/>
              </a:rPr>
              <a:t>students</a:t>
            </a:r>
          </a:p>
          <a:p>
            <a:pPr marL="457200" lvl="3"/>
            <a:endParaRPr lang="en-US" sz="1200" dirty="0">
              <a:latin typeface="Calibri" pitchFamily="34" charset="0"/>
            </a:endParaRPr>
          </a:p>
          <a:p>
            <a:pPr marL="914400" lvl="3" indent="-457200">
              <a:buFont typeface="Arial" charset="0"/>
              <a:buChar char="•"/>
            </a:pPr>
            <a:r>
              <a:rPr lang="en-US" sz="2800" dirty="0">
                <a:latin typeface="Calibri" pitchFamily="34" charset="0"/>
              </a:rPr>
              <a:t>Improve effectiveness, efficiency and responsiveness of administrative </a:t>
            </a:r>
            <a:r>
              <a:rPr lang="en-US" sz="2800" dirty="0" smtClean="0">
                <a:latin typeface="Calibri" pitchFamily="34" charset="0"/>
              </a:rPr>
              <a:t>systems</a:t>
            </a:r>
          </a:p>
          <a:p>
            <a:pPr marL="457200" lvl="3"/>
            <a:endParaRPr lang="en-US" sz="1200" dirty="0">
              <a:latin typeface="Calibri" pitchFamily="34" charset="0"/>
            </a:endParaRPr>
          </a:p>
          <a:p>
            <a:pPr marL="914400" lvl="3" indent="-457200">
              <a:buFont typeface="Arial" charset="0"/>
              <a:buChar char="•"/>
            </a:pPr>
            <a:r>
              <a:rPr lang="en-US" sz="2800" dirty="0">
                <a:latin typeface="Calibri" pitchFamily="34" charset="0"/>
              </a:rPr>
              <a:t>Increase employee ethnic and racial diversity and recognition</a:t>
            </a:r>
          </a:p>
        </p:txBody>
      </p:sp>
      <p:sp>
        <p:nvSpPr>
          <p:cNvPr id="9" name="Rectangle 8"/>
          <p:cNvSpPr/>
          <p:nvPr/>
        </p:nvSpPr>
        <p:spPr>
          <a:xfrm>
            <a:off x="638175" y="149423"/>
            <a:ext cx="76200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rPr>
              <a:t>Strategic Plan 2010-2017</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D9DCEB"/>
        </a:solidFill>
        <a:effectLst/>
      </p:bgPr>
    </p:bg>
    <p:spTree>
      <p:nvGrpSpPr>
        <p:cNvPr id="1" name=""/>
        <p:cNvGrpSpPr/>
        <p:nvPr/>
      </p:nvGrpSpPr>
      <p:grpSpPr>
        <a:xfrm>
          <a:off x="0" y="0"/>
          <a:ext cx="0" cy="0"/>
          <a:chOff x="0" y="0"/>
          <a:chExt cx="0" cy="0"/>
        </a:xfrm>
      </p:grpSpPr>
      <p:sp>
        <p:nvSpPr>
          <p:cNvPr id="6" name="Content Placeholder 5"/>
          <p:cNvSpPr>
            <a:spLocks noGrp="1"/>
          </p:cNvSpPr>
          <p:nvPr>
            <p:ph idx="1"/>
          </p:nvPr>
        </p:nvSpPr>
        <p:spPr>
          <a:xfrm>
            <a:off x="595312" y="1720050"/>
            <a:ext cx="7953375" cy="3809999"/>
          </a:xfrm>
        </p:spPr>
        <p:txBody>
          <a:bodyPr>
            <a:noAutofit/>
          </a:bodyPr>
          <a:lstStyle/>
          <a:p>
            <a:r>
              <a:rPr lang="en-US" dirty="0" smtClean="0"/>
              <a:t>SBCTC Allocation Formula impacts</a:t>
            </a:r>
          </a:p>
          <a:p>
            <a:r>
              <a:rPr lang="en-US" dirty="0" smtClean="0"/>
              <a:t>Enrollment </a:t>
            </a:r>
            <a:r>
              <a:rPr lang="en-US" dirty="0"/>
              <a:t>and Student Success</a:t>
            </a:r>
          </a:p>
          <a:p>
            <a:r>
              <a:rPr lang="en-US" dirty="0" smtClean="0"/>
              <a:t>Faculty and Staff wages</a:t>
            </a:r>
            <a:endParaRPr lang="en-US" dirty="0"/>
          </a:p>
          <a:p>
            <a:r>
              <a:rPr lang="en-US" dirty="0" smtClean="0"/>
              <a:t>Foreboding Legislative session on the horizon</a:t>
            </a:r>
          </a:p>
        </p:txBody>
      </p:sp>
      <p:sp>
        <p:nvSpPr>
          <p:cNvPr id="4" name="Rectangle 3"/>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33425" y="149423"/>
            <a:ext cx="73914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rPr>
              <a:t>FY1617 Budget Issues</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D9DCEB"/>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152400" y="1295400"/>
            <a:ext cx="8229600" cy="1066800"/>
          </a:xfrm>
        </p:spPr>
        <p:txBody>
          <a:bodyPr>
            <a:normAutofit/>
          </a:bodyPr>
          <a:lstStyle/>
          <a:p>
            <a:pPr algn="l"/>
            <a:r>
              <a:rPr lang="en-US" sz="4000" b="1" dirty="0"/>
              <a:t> </a:t>
            </a:r>
            <a:r>
              <a:rPr lang="en-US" sz="4000" b="1" dirty="0" smtClean="0"/>
              <a:t>  District Priorities for this Year</a:t>
            </a:r>
            <a:endParaRPr lang="en-US" sz="3100" b="1" dirty="0"/>
          </a:p>
        </p:txBody>
      </p:sp>
      <p:sp>
        <p:nvSpPr>
          <p:cNvPr id="6" name="Content Placeholder 5"/>
          <p:cNvSpPr>
            <a:spLocks noGrp="1"/>
          </p:cNvSpPr>
          <p:nvPr>
            <p:ph idx="1"/>
          </p:nvPr>
        </p:nvSpPr>
        <p:spPr>
          <a:xfrm>
            <a:off x="457200" y="2514600"/>
            <a:ext cx="8458200" cy="3581399"/>
          </a:xfrm>
        </p:spPr>
        <p:txBody>
          <a:bodyPr>
            <a:noAutofit/>
          </a:bodyPr>
          <a:lstStyle/>
          <a:p>
            <a:pPr lvl="1" indent="-457200">
              <a:buFont typeface="Arial" charset="0"/>
              <a:buChar char="•"/>
            </a:pPr>
            <a:r>
              <a:rPr lang="en-US" sz="3200" dirty="0">
                <a:latin typeface="Calibri" pitchFamily="34" charset="0"/>
              </a:rPr>
              <a:t>Enrollment</a:t>
            </a:r>
          </a:p>
          <a:p>
            <a:pPr lvl="1" indent="-457200">
              <a:buFont typeface="Arial" charset="0"/>
              <a:buChar char="•"/>
            </a:pPr>
            <a:r>
              <a:rPr lang="en-US" sz="3200" dirty="0" smtClean="0">
                <a:latin typeface="Calibri" pitchFamily="34" charset="0"/>
              </a:rPr>
              <a:t>Student </a:t>
            </a:r>
            <a:r>
              <a:rPr lang="en-US" sz="3200" dirty="0">
                <a:latin typeface="Calibri" pitchFamily="34" charset="0"/>
              </a:rPr>
              <a:t>Success Initiatives</a:t>
            </a:r>
          </a:p>
          <a:p>
            <a:pPr lvl="1" indent="-457200">
              <a:buFont typeface="Arial" charset="0"/>
              <a:buChar char="•"/>
            </a:pPr>
            <a:r>
              <a:rPr lang="en-US" sz="3200" dirty="0" smtClean="0">
                <a:latin typeface="Calibri" pitchFamily="34" charset="0"/>
              </a:rPr>
              <a:t>Major Fund-raising Campaign</a:t>
            </a:r>
          </a:p>
          <a:p>
            <a:pPr lvl="1" indent="-457200">
              <a:buFont typeface="Arial" charset="0"/>
              <a:buChar char="•"/>
            </a:pPr>
            <a:r>
              <a:rPr lang="en-US" sz="3200" dirty="0" err="1" smtClean="0">
                <a:latin typeface="Calibri" pitchFamily="34" charset="0"/>
              </a:rPr>
              <a:t>ctcLink</a:t>
            </a:r>
            <a:endParaRPr lang="en-US" sz="3200" dirty="0">
              <a:latin typeface="Calibri" pitchFamily="34" charset="0"/>
            </a:endParaRPr>
          </a:p>
          <a:p>
            <a:pPr lvl="1" indent="-457200">
              <a:buFont typeface="Arial" charset="0"/>
              <a:buChar char="•"/>
            </a:pPr>
            <a:r>
              <a:rPr lang="en-US" sz="3200" dirty="0" smtClean="0">
                <a:latin typeface="Calibri" pitchFamily="34" charset="0"/>
              </a:rPr>
              <a:t>Future financial viability</a:t>
            </a:r>
          </a:p>
        </p:txBody>
      </p:sp>
      <p:sp>
        <p:nvSpPr>
          <p:cNvPr id="4" name="Rectangle 3"/>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762000" y="149423"/>
            <a:ext cx="7391400" cy="707886"/>
          </a:xfrm>
          <a:prstGeom prst="rect">
            <a:avLst/>
          </a:prstGeom>
        </p:spPr>
        <p:txBody>
          <a:bodyPr wrap="square">
            <a:spAutoFit/>
          </a:bodyPr>
          <a:lstStyle/>
          <a:p>
            <a:pPr algn="ct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rPr>
              <a:t>FY1617 Budget Priorities</a:t>
            </a:r>
            <a:endPar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endParaRPr>
          </a:p>
        </p:txBody>
      </p:sp>
    </p:spTree>
    <p:extLst>
      <p:ext uri="{BB962C8B-B14F-4D97-AF65-F5344CB8AC3E}">
        <p14:creationId xmlns:p14="http://schemas.microsoft.com/office/powerpoint/2010/main" val="310445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1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10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5" name="Rounded Rectangle 4"/>
          <p:cNvSpPr/>
          <p:nvPr/>
        </p:nvSpPr>
        <p:spPr>
          <a:xfrm>
            <a:off x="695457" y="521221"/>
            <a:ext cx="8077200" cy="1219200"/>
          </a:xfrm>
          <a:prstGeom prst="roundRect">
            <a:avLst/>
          </a:prstGeom>
          <a:solidFill>
            <a:schemeClr val="tx2">
              <a:lumMod val="60000"/>
              <a:lumOff val="40000"/>
            </a:schemeClr>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3" name="TextBox 6"/>
          <p:cNvSpPr txBox="1">
            <a:spLocks noChangeArrowheads="1"/>
          </p:cNvSpPr>
          <p:nvPr/>
        </p:nvSpPr>
        <p:spPr bwMode="auto">
          <a:xfrm>
            <a:off x="1981200" y="4350538"/>
            <a:ext cx="5407742" cy="830997"/>
          </a:xfrm>
          <a:prstGeom prst="rect">
            <a:avLst/>
          </a:prstGeom>
          <a:noFill/>
          <a:ln w="9525">
            <a:noFill/>
            <a:miter lim="800000"/>
            <a:headEnd/>
            <a:tailEnd/>
          </a:ln>
        </p:spPr>
        <p:txBody>
          <a:bodyPr wrap="square" anchor="ctr">
            <a:spAutoFit/>
          </a:bodyPr>
          <a:lstStyle/>
          <a:p>
            <a:r>
              <a:rPr lang="en-US" sz="2400" dirty="0" smtClean="0">
                <a:latin typeface="+mj-lt"/>
              </a:rPr>
              <a:t>Dr. Kurt Buttleman</a:t>
            </a:r>
          </a:p>
          <a:p>
            <a:r>
              <a:rPr lang="en-US" sz="2400" dirty="0" smtClean="0">
                <a:latin typeface="+mj-lt"/>
              </a:rPr>
              <a:t>Vice Chancellor, Finance &amp; Technology</a:t>
            </a:r>
            <a:endParaRPr lang="en-US" sz="2400" dirty="0">
              <a:latin typeface="+mj-lt"/>
            </a:endParaRPr>
          </a:p>
        </p:txBody>
      </p:sp>
      <p:sp>
        <p:nvSpPr>
          <p:cNvPr id="13" name="Rectangle 12"/>
          <p:cNvSpPr/>
          <p:nvPr/>
        </p:nvSpPr>
        <p:spPr>
          <a:xfrm>
            <a:off x="1982917" y="776878"/>
            <a:ext cx="5502279" cy="707886"/>
          </a:xfrm>
          <a:prstGeom prst="rect">
            <a:avLst/>
          </a:prstGeom>
        </p:spPr>
        <p:txBody>
          <a:bodyPr wrap="square" anchor="ctr">
            <a:spAutoFit/>
          </a:bodyPr>
          <a:lstStyle/>
          <a:p>
            <a:pPr fontAlgn="auto">
              <a:spcBef>
                <a:spcPts val="0"/>
              </a:spcBef>
              <a:spcAft>
                <a:spcPts val="0"/>
              </a:spcAft>
              <a:defRPr/>
            </a:pP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Arial" panose="020B0604020202020204" pitchFamily="34" charset="0"/>
                <a:ea typeface="+mj-ea"/>
                <a:cs typeface="Arial" panose="020B0604020202020204" pitchFamily="34" charset="0"/>
              </a:rPr>
              <a:t>SEATTLE COLLEGES</a:t>
            </a:r>
          </a:p>
        </p:txBody>
      </p:sp>
      <p:sp>
        <p:nvSpPr>
          <p:cNvPr id="14" name="TextBox 13"/>
          <p:cNvSpPr txBox="1"/>
          <p:nvPr/>
        </p:nvSpPr>
        <p:spPr>
          <a:xfrm>
            <a:off x="1981200" y="2355476"/>
            <a:ext cx="6172200" cy="1323439"/>
          </a:xfrm>
          <a:prstGeom prst="rect">
            <a:avLst/>
          </a:prstGeom>
          <a:noFill/>
        </p:spPr>
        <p:txBody>
          <a:bodyPr wrap="square" rtlCol="0" anchor="ctr">
            <a:spAutoFit/>
          </a:bodyPr>
          <a:lstStyle/>
          <a:p>
            <a:r>
              <a:rPr lang="en-US" sz="4000" b="1" dirty="0" smtClean="0">
                <a:latin typeface="+mn-lt"/>
              </a:rPr>
              <a:t>Financial Outlook</a:t>
            </a:r>
          </a:p>
          <a:p>
            <a:r>
              <a:rPr lang="en-US" sz="4000" dirty="0" smtClean="0">
                <a:latin typeface="+mn-lt"/>
              </a:rPr>
              <a:t>Fiscal Year 2016 - 2017</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6265459"/>
            <a:ext cx="2721870" cy="454153"/>
          </a:xfrm>
          <a:prstGeom prst="rect">
            <a:avLst/>
          </a:prstGeom>
        </p:spPr>
      </p:pic>
    </p:spTree>
    <p:extLst>
      <p:ext uri="{BB962C8B-B14F-4D97-AF65-F5344CB8AC3E}">
        <p14:creationId xmlns:p14="http://schemas.microsoft.com/office/powerpoint/2010/main" val="36087687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p:nvSpPr>
        <p:spPr>
          <a:xfrm>
            <a:off x="0" y="0"/>
            <a:ext cx="9144000" cy="914400"/>
          </a:xfrm>
          <a:prstGeom prst="rect">
            <a:avLst/>
          </a:prstGeom>
          <a:solidFill>
            <a:srgbClr val="5A69AA"/>
          </a:solidFill>
          <a:ln w="0">
            <a:noFill/>
          </a:ln>
          <a:effectLst>
            <a:outerShdw blurRad="63500" dist="114300" dir="14160000" algn="tr" rotWithShape="0">
              <a:schemeClr val="accent3">
                <a:lumMod val="50000"/>
                <a:alpha val="40000"/>
              </a:schemeClr>
            </a:outerShdw>
          </a:effectLst>
          <a:scene3d>
            <a:camera prst="orthographicFront"/>
            <a:lightRig rig="morning" dir="t"/>
          </a:scene3d>
          <a:sp3d extrusionH="76200" contourW="19050" prstMaterial="dkEdge">
            <a:bevelT w="50800" h="50800"/>
            <a:extrusionClr>
              <a:schemeClr val="accent3">
                <a:lumMod val="50000"/>
              </a:schemeClr>
            </a:extrusionClr>
            <a:contourClr>
              <a:schemeClr val="accent3">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838200" y="1219200"/>
            <a:ext cx="7772400" cy="762000"/>
          </a:xfrm>
          <a:prstGeom prst="rect">
            <a:avLst/>
          </a:prstGeom>
        </p:spPr>
        <p:txBody>
          <a:bodyPr anchor="ctr"/>
          <a:lstStyle/>
          <a:p>
            <a:pPr fontAlgn="auto">
              <a:spcAft>
                <a:spcPts val="0"/>
              </a:spcAft>
              <a:defRPr/>
            </a:pPr>
            <a:r>
              <a:rPr lang="en-US" sz="2000" dirty="0">
                <a:latin typeface="+mj-lt"/>
                <a:ea typeface="+mj-ea"/>
                <a:cs typeface="+mj-cs"/>
              </a:rPr>
              <a:t/>
            </a:r>
            <a:br>
              <a:rPr lang="en-US" sz="2000" dirty="0">
                <a:latin typeface="+mj-lt"/>
                <a:ea typeface="+mj-ea"/>
                <a:cs typeface="+mj-cs"/>
              </a:rPr>
            </a:br>
            <a:r>
              <a:rPr lang="en-US" sz="2000" dirty="0">
                <a:latin typeface="+mj-lt"/>
                <a:ea typeface="+mj-ea"/>
                <a:cs typeface="+mj-cs"/>
              </a:rPr>
              <a:t> </a:t>
            </a:r>
            <a:br>
              <a:rPr lang="en-US" sz="2000" dirty="0">
                <a:latin typeface="+mj-lt"/>
                <a:ea typeface="+mj-ea"/>
                <a:cs typeface="+mj-cs"/>
              </a:rPr>
            </a:br>
            <a:r>
              <a:rPr lang="en-US" sz="2000" dirty="0">
                <a:latin typeface="+mj-lt"/>
                <a:ea typeface="+mj-ea"/>
                <a:cs typeface="+mj-cs"/>
              </a:rPr>
              <a:t/>
            </a:r>
            <a:br>
              <a:rPr lang="en-US" sz="2000" dirty="0">
                <a:latin typeface="+mj-lt"/>
                <a:ea typeface="+mj-ea"/>
                <a:cs typeface="+mj-cs"/>
              </a:rPr>
            </a:br>
            <a:endParaRPr lang="en-US" sz="2000" dirty="0">
              <a:latin typeface="+mj-lt"/>
              <a:ea typeface="+mj-ea"/>
              <a:cs typeface="+mj-cs"/>
            </a:endParaRPr>
          </a:p>
        </p:txBody>
      </p:sp>
      <p:sp>
        <p:nvSpPr>
          <p:cNvPr id="8" name="Rectangle 7"/>
          <p:cNvSpPr/>
          <p:nvPr/>
        </p:nvSpPr>
        <p:spPr>
          <a:xfrm>
            <a:off x="571500" y="149424"/>
            <a:ext cx="8001000" cy="707886"/>
          </a:xfrm>
          <a:prstGeom prst="rect">
            <a:avLst/>
          </a:prstGeom>
        </p:spPr>
        <p:txBody>
          <a:bodyPr wrap="square">
            <a:spAutoFit/>
          </a:bodyPr>
          <a:lstStyle/>
          <a:p>
            <a:pPr algn="ctr" fontAlgn="auto">
              <a:spcBef>
                <a:spcPts val="0"/>
              </a:spcBef>
              <a:spcAft>
                <a:spcPts val="0"/>
              </a:spcAft>
              <a:defRPr/>
            </a:pPr>
            <a:r>
              <a:rPr lang="en-US" sz="40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FY1617 Budget Outlook</a:t>
            </a:r>
          </a:p>
        </p:txBody>
      </p:sp>
      <p:sp>
        <p:nvSpPr>
          <p:cNvPr id="9" name="Rectangle 8"/>
          <p:cNvSpPr>
            <a:spLocks noChangeArrowheads="1"/>
          </p:cNvSpPr>
          <p:nvPr/>
        </p:nvSpPr>
        <p:spPr bwMode="auto">
          <a:xfrm>
            <a:off x="666750" y="1295400"/>
            <a:ext cx="8115300" cy="5201424"/>
          </a:xfrm>
          <a:prstGeom prst="rect">
            <a:avLst/>
          </a:prstGeom>
          <a:noFill/>
          <a:ln w="9525">
            <a:noFill/>
            <a:miter lim="800000"/>
            <a:headEnd/>
            <a:tailEnd/>
          </a:ln>
        </p:spPr>
        <p:txBody>
          <a:bodyPr wrap="square">
            <a:spAutoFit/>
          </a:bodyPr>
          <a:lstStyle/>
          <a:p>
            <a:pPr marL="457200" lvl="3" indent="-457200">
              <a:buFont typeface="Arial" pitchFamily="34" charset="0"/>
              <a:buChar char="•"/>
            </a:pPr>
            <a:r>
              <a:rPr lang="en-US" sz="2800" dirty="0" smtClean="0">
                <a:latin typeface="Calibri" pitchFamily="34" charset="0"/>
              </a:rPr>
              <a:t>McCleary Decision (K-12) funding impacts</a:t>
            </a:r>
          </a:p>
          <a:p>
            <a:pPr marL="0" lvl="3"/>
            <a:endParaRPr lang="en-US" sz="800" dirty="0" smtClean="0">
              <a:latin typeface="Calibri" pitchFamily="34" charset="0"/>
            </a:endParaRPr>
          </a:p>
          <a:p>
            <a:pPr marL="457200" lvl="3" indent="-457200">
              <a:buFont typeface="Arial" pitchFamily="34" charset="0"/>
              <a:buChar char="•"/>
            </a:pPr>
            <a:r>
              <a:rPr lang="en-US" sz="2800" dirty="0" smtClean="0">
                <a:latin typeface="Calibri" pitchFamily="34" charset="0"/>
              </a:rPr>
              <a:t>Faculty and Staff Wages</a:t>
            </a:r>
          </a:p>
          <a:p>
            <a:pPr marL="0" lvl="3"/>
            <a:endParaRPr lang="en-US" sz="800" dirty="0" smtClean="0">
              <a:latin typeface="Calibri" pitchFamily="34" charset="0"/>
            </a:endParaRPr>
          </a:p>
          <a:p>
            <a:pPr marL="457200" lvl="3" indent="-457200">
              <a:buFont typeface="Arial" pitchFamily="34" charset="0"/>
              <a:buChar char="•"/>
            </a:pPr>
            <a:r>
              <a:rPr lang="en-US" sz="2800" dirty="0" smtClean="0">
                <a:latin typeface="Calibri" pitchFamily="34" charset="0"/>
              </a:rPr>
              <a:t>Earmarks (Pacific Tower, Labor Center, Maritime, </a:t>
            </a:r>
          </a:p>
          <a:p>
            <a:pPr marL="0" lvl="3"/>
            <a:r>
              <a:rPr lang="en-US" sz="2800" dirty="0" smtClean="0">
                <a:latin typeface="Calibri" pitchFamily="34" charset="0"/>
              </a:rPr>
              <a:t>      STEM, Aerospace)</a:t>
            </a:r>
          </a:p>
          <a:p>
            <a:pPr marL="0" lvl="3"/>
            <a:endParaRPr lang="en-US" sz="800" dirty="0" smtClean="0">
              <a:latin typeface="Calibri" pitchFamily="34" charset="0"/>
            </a:endParaRPr>
          </a:p>
          <a:p>
            <a:pPr marL="457200" lvl="3" indent="-457200">
              <a:buFont typeface="Arial" pitchFamily="34" charset="0"/>
              <a:buChar char="•"/>
            </a:pPr>
            <a:r>
              <a:rPr lang="en-US" sz="2800" dirty="0" smtClean="0">
                <a:latin typeface="Calibri" pitchFamily="34" charset="0"/>
              </a:rPr>
              <a:t>BAS Tuition decreased by 15%</a:t>
            </a:r>
          </a:p>
          <a:p>
            <a:pPr marL="0" lvl="3"/>
            <a:endParaRPr lang="en-US" sz="800" dirty="0" smtClean="0">
              <a:latin typeface="Calibri" pitchFamily="34" charset="0"/>
            </a:endParaRPr>
          </a:p>
          <a:p>
            <a:pPr marL="457200" lvl="3" indent="-457200">
              <a:buFont typeface="Arial" pitchFamily="34" charset="0"/>
              <a:buChar char="•"/>
            </a:pPr>
            <a:r>
              <a:rPr lang="en-US" sz="2800" dirty="0" smtClean="0">
                <a:latin typeface="Calibri" pitchFamily="34" charset="0"/>
              </a:rPr>
              <a:t>Capital</a:t>
            </a:r>
          </a:p>
          <a:p>
            <a:pPr marL="800100" lvl="4" indent="-342900">
              <a:buFont typeface="Wingdings" panose="05000000000000000000" pitchFamily="2" charset="2"/>
              <a:buChar char="Ø"/>
            </a:pPr>
            <a:r>
              <a:rPr lang="en-US" sz="2400" i="1" dirty="0">
                <a:latin typeface="Calibri" pitchFamily="34" charset="0"/>
              </a:rPr>
              <a:t>SCC Maritime </a:t>
            </a:r>
            <a:r>
              <a:rPr lang="en-US" sz="2400" i="1" dirty="0" smtClean="0">
                <a:latin typeface="Calibri" pitchFamily="34" charset="0"/>
              </a:rPr>
              <a:t>Academy</a:t>
            </a:r>
          </a:p>
          <a:p>
            <a:pPr marL="800100" lvl="4" indent="-342900">
              <a:buFont typeface="Wingdings" panose="05000000000000000000" pitchFamily="2" charset="2"/>
              <a:buChar char="Ø"/>
            </a:pPr>
            <a:r>
              <a:rPr lang="en-US" sz="2400" i="1" dirty="0" smtClean="0">
                <a:latin typeface="Calibri" pitchFamily="34" charset="0"/>
              </a:rPr>
              <a:t>SSC Integrated Education Center</a:t>
            </a:r>
          </a:p>
          <a:p>
            <a:pPr marL="800100" lvl="4" indent="-342900">
              <a:buFont typeface="Wingdings" panose="05000000000000000000" pitchFamily="2" charset="2"/>
              <a:buChar char="Ø"/>
            </a:pPr>
            <a:r>
              <a:rPr lang="en-US" sz="2400" i="1" dirty="0" smtClean="0">
                <a:latin typeface="Calibri" pitchFamily="34" charset="0"/>
              </a:rPr>
              <a:t>NSC Library</a:t>
            </a:r>
          </a:p>
          <a:p>
            <a:pPr marL="457200" lvl="4"/>
            <a:endParaRPr lang="en-US" sz="800" i="1" dirty="0">
              <a:latin typeface="Calibri" pitchFamily="34" charset="0"/>
            </a:endParaRPr>
          </a:p>
          <a:p>
            <a:pPr marL="342900" lvl="3" indent="-342900">
              <a:buFont typeface="Arial" panose="020B0604020202020204" pitchFamily="34" charset="0"/>
              <a:buChar char="•"/>
            </a:pPr>
            <a:r>
              <a:rPr lang="en-US" sz="2800" dirty="0" smtClean="0">
                <a:latin typeface="Calibri" pitchFamily="34" charset="0"/>
              </a:rPr>
              <a:t>SBCTC Allocation Model</a:t>
            </a:r>
          </a:p>
          <a:p>
            <a:pPr marL="800100" lvl="4" indent="-342900">
              <a:buFont typeface="Wingdings" panose="05000000000000000000" pitchFamily="2" charset="2"/>
              <a:buChar char="Ø"/>
            </a:pPr>
            <a:endParaRPr lang="en-US" sz="2400" i="1"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2" end="2"/>
                                            </p:txEl>
                                          </p:spTgt>
                                        </p:tgtEl>
                                        <p:attrNameLst>
                                          <p:attrName>style.visibility</p:attrName>
                                        </p:attrNameLst>
                                      </p:cBhvr>
                                      <p:to>
                                        <p:strVal val="visible"/>
                                      </p:to>
                                    </p:set>
                                    <p:animEffect transition="in" filter="fade">
                                      <p:cBhvr>
                                        <p:cTn id="10" dur="1000"/>
                                        <p:tgtEl>
                                          <p:spTgt spid="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Effect transition="in" filter="fade">
                                      <p:cBhvr>
                                        <p:cTn id="13" dur="1000"/>
                                        <p:tgtEl>
                                          <p:spTgt spid="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5" end="5"/>
                                            </p:txEl>
                                          </p:spTgt>
                                        </p:tgtEl>
                                        <p:attrNameLst>
                                          <p:attrName>style.visibility</p:attrName>
                                        </p:attrNameLst>
                                      </p:cBhvr>
                                      <p:to>
                                        <p:strVal val="visible"/>
                                      </p:to>
                                    </p:set>
                                    <p:animEffect transition="in" filter="fade">
                                      <p:cBhvr>
                                        <p:cTn id="16" dur="1000"/>
                                        <p:tgtEl>
                                          <p:spTgt spid="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animEffect transition="in" filter="fade">
                                      <p:cBhvr>
                                        <p:cTn id="19" dur="1000"/>
                                        <p:tgtEl>
                                          <p:spTgt spid="9">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
                                            <p:txEl>
                                              <p:pRg st="9" end="9"/>
                                            </p:txEl>
                                          </p:spTgt>
                                        </p:tgtEl>
                                        <p:attrNameLst>
                                          <p:attrName>style.visibility</p:attrName>
                                        </p:attrNameLst>
                                      </p:cBhvr>
                                      <p:to>
                                        <p:strVal val="visible"/>
                                      </p:to>
                                    </p:set>
                                    <p:animEffect transition="in" filter="fade">
                                      <p:cBhvr>
                                        <p:cTn id="22" dur="1000"/>
                                        <p:tgtEl>
                                          <p:spTgt spid="9">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10" end="10"/>
                                            </p:txEl>
                                          </p:spTgt>
                                        </p:tgtEl>
                                        <p:attrNameLst>
                                          <p:attrName>style.visibility</p:attrName>
                                        </p:attrNameLst>
                                      </p:cBhvr>
                                      <p:to>
                                        <p:strVal val="visible"/>
                                      </p:to>
                                    </p:set>
                                    <p:animEffect transition="in" filter="fade">
                                      <p:cBhvr>
                                        <p:cTn id="25" dur="1000"/>
                                        <p:tgtEl>
                                          <p:spTgt spid="9">
                                            <p:txEl>
                                              <p:pRg st="10" end="1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11" end="11"/>
                                            </p:txEl>
                                          </p:spTgt>
                                        </p:tgtEl>
                                        <p:attrNameLst>
                                          <p:attrName>style.visibility</p:attrName>
                                        </p:attrNameLst>
                                      </p:cBhvr>
                                      <p:to>
                                        <p:strVal val="visible"/>
                                      </p:to>
                                    </p:set>
                                    <p:animEffect transition="in" filter="fade">
                                      <p:cBhvr>
                                        <p:cTn id="28" dur="1000"/>
                                        <p:tgtEl>
                                          <p:spTgt spid="9">
                                            <p:txEl>
                                              <p:pRg st="11" end="1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12" end="12"/>
                                            </p:txEl>
                                          </p:spTgt>
                                        </p:tgtEl>
                                        <p:attrNameLst>
                                          <p:attrName>style.visibility</p:attrName>
                                        </p:attrNameLst>
                                      </p:cBhvr>
                                      <p:to>
                                        <p:strVal val="visible"/>
                                      </p:to>
                                    </p:set>
                                    <p:animEffect transition="in" filter="fade">
                                      <p:cBhvr>
                                        <p:cTn id="31" dur="1000"/>
                                        <p:tgtEl>
                                          <p:spTgt spid="9">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14" end="14"/>
                                            </p:txEl>
                                          </p:spTgt>
                                        </p:tgtEl>
                                        <p:attrNameLst>
                                          <p:attrName>style.visibility</p:attrName>
                                        </p:attrNameLst>
                                      </p:cBhvr>
                                      <p:to>
                                        <p:strVal val="visible"/>
                                      </p:to>
                                    </p:set>
                                    <p:animEffect transition="in" filter="fade">
                                      <p:cBhvr>
                                        <p:cTn id="34" dur="1000"/>
                                        <p:tgtEl>
                                          <p:spTgt spid="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8745</TotalTime>
  <Words>1287</Words>
  <Application>Microsoft Office PowerPoint</Application>
  <PresentationFormat>On-screen Show (4:3)</PresentationFormat>
  <Paragraphs>435</Paragraphs>
  <Slides>37</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Book Antiqua</vt:lpstr>
      <vt:lpstr>Calibri</vt:lpstr>
      <vt:lpstr>Gabriola</vt:lpstr>
      <vt:lpstr>Lucida Sans Unicode</vt:lpstr>
      <vt:lpstr>Verdana</vt:lpstr>
      <vt:lpstr>Wingdings</vt:lpstr>
      <vt:lpstr>Wingdings 2</vt:lpstr>
      <vt:lpstr>Wingdings 3</vt:lpstr>
      <vt:lpstr>Office Theme</vt:lpstr>
      <vt:lpstr>PowerPoint Presentation</vt:lpstr>
      <vt:lpstr>PowerPoint Presentation</vt:lpstr>
      <vt:lpstr>    </vt:lpstr>
      <vt:lpstr>    </vt:lpstr>
      <vt:lpstr>    </vt:lpstr>
      <vt:lpstr>PowerPoint Presentation</vt:lpstr>
      <vt:lpstr>   District Priorities for this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 Council acknowledges that “resources are very scarce this budget cycle”.  College Council recommends:  1. Mandatory items to be given the first funding priority  2. Science Lab technician - strongly recommend  3. Completion Coach (6 months) – strongly recommend  4. Equity, Diversity &amp; Inclusion ($6K) – recommend  College Council also mentions:  1. All divisions kept requests to minimum and it shows  2. College to consider some requests that will be necessary long term  3. College to work on “revenue” side of equation in terms of: retention,  schedule, class offer, and program mix.</vt:lpstr>
      <vt:lpstr>PowerPoint Presentation</vt:lpstr>
      <vt:lpstr>PowerPoint Presentation</vt:lpstr>
      <vt:lpstr>PowerPoint Presentation</vt:lpstr>
      <vt:lpstr>PowerPoint Presentation</vt:lpstr>
    </vt:vector>
  </TitlesOfParts>
  <Company>Seattle Community Colleges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Community College Email Replacement Planning</dc:title>
  <dc:creator>pcclark</dc:creator>
  <cp:lastModifiedBy>siegal</cp:lastModifiedBy>
  <cp:revision>745</cp:revision>
  <dcterms:created xsi:type="dcterms:W3CDTF">2009-06-08T15:49:14Z</dcterms:created>
  <dcterms:modified xsi:type="dcterms:W3CDTF">2016-06-15T17:59:38Z</dcterms:modified>
</cp:coreProperties>
</file>